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17"/>
  </p:notesMasterIdLst>
  <p:sldIdLst>
    <p:sldId id="256" r:id="rId2"/>
    <p:sldId id="257" r:id="rId3"/>
    <p:sldId id="267" r:id="rId4"/>
    <p:sldId id="268" r:id="rId5"/>
    <p:sldId id="271" r:id="rId6"/>
    <p:sldId id="289" r:id="rId7"/>
    <p:sldId id="274" r:id="rId8"/>
    <p:sldId id="290" r:id="rId9"/>
    <p:sldId id="291" r:id="rId10"/>
    <p:sldId id="381" r:id="rId11"/>
    <p:sldId id="315" r:id="rId12"/>
    <p:sldId id="324" r:id="rId13"/>
    <p:sldId id="325" r:id="rId14"/>
    <p:sldId id="328" r:id="rId15"/>
    <p:sldId id="329" r:id="rId16"/>
    <p:sldId id="326" r:id="rId17"/>
    <p:sldId id="327" r:id="rId18"/>
    <p:sldId id="330" r:id="rId19"/>
    <p:sldId id="331" r:id="rId20"/>
    <p:sldId id="260" r:id="rId21"/>
    <p:sldId id="382" r:id="rId22"/>
    <p:sldId id="316" r:id="rId23"/>
    <p:sldId id="332" r:id="rId24"/>
    <p:sldId id="333" r:id="rId25"/>
    <p:sldId id="334" r:id="rId26"/>
    <p:sldId id="335" r:id="rId27"/>
    <p:sldId id="336" r:id="rId28"/>
    <p:sldId id="337" r:id="rId29"/>
    <p:sldId id="338" r:id="rId30"/>
    <p:sldId id="339" r:id="rId31"/>
    <p:sldId id="278" r:id="rId32"/>
    <p:sldId id="383" r:id="rId33"/>
    <p:sldId id="317" r:id="rId34"/>
    <p:sldId id="340" r:id="rId35"/>
    <p:sldId id="341" r:id="rId36"/>
    <p:sldId id="342" r:id="rId37"/>
    <p:sldId id="343" r:id="rId38"/>
    <p:sldId id="344" r:id="rId39"/>
    <p:sldId id="345" r:id="rId40"/>
    <p:sldId id="279" r:id="rId41"/>
    <p:sldId id="384" r:id="rId42"/>
    <p:sldId id="318" r:id="rId43"/>
    <p:sldId id="346" r:id="rId44"/>
    <p:sldId id="347" r:id="rId45"/>
    <p:sldId id="348" r:id="rId46"/>
    <p:sldId id="349" r:id="rId47"/>
    <p:sldId id="350" r:id="rId48"/>
    <p:sldId id="351" r:id="rId49"/>
    <p:sldId id="280" r:id="rId50"/>
    <p:sldId id="385" r:id="rId51"/>
    <p:sldId id="368" r:id="rId52"/>
    <p:sldId id="370" r:id="rId53"/>
    <p:sldId id="371" r:id="rId54"/>
    <p:sldId id="372" r:id="rId55"/>
    <p:sldId id="373" r:id="rId56"/>
    <p:sldId id="374" r:id="rId57"/>
    <p:sldId id="375" r:id="rId58"/>
    <p:sldId id="369" r:id="rId59"/>
    <p:sldId id="386" r:id="rId60"/>
    <p:sldId id="319" r:id="rId61"/>
    <p:sldId id="352" r:id="rId62"/>
    <p:sldId id="353" r:id="rId63"/>
    <p:sldId id="354" r:id="rId64"/>
    <p:sldId id="355" r:id="rId65"/>
    <p:sldId id="356" r:id="rId66"/>
    <p:sldId id="357" r:id="rId67"/>
    <p:sldId id="358" r:id="rId68"/>
    <p:sldId id="359" r:id="rId69"/>
    <p:sldId id="360" r:id="rId70"/>
    <p:sldId id="361" r:id="rId71"/>
    <p:sldId id="362" r:id="rId72"/>
    <p:sldId id="363" r:id="rId73"/>
    <p:sldId id="364" r:id="rId74"/>
    <p:sldId id="365" r:id="rId75"/>
    <p:sldId id="366" r:id="rId76"/>
    <p:sldId id="367" r:id="rId77"/>
    <p:sldId id="281" r:id="rId78"/>
    <p:sldId id="275" r:id="rId79"/>
    <p:sldId id="292" r:id="rId80"/>
    <p:sldId id="293" r:id="rId81"/>
    <p:sldId id="294" r:id="rId82"/>
    <p:sldId id="296" r:id="rId83"/>
    <p:sldId id="295" r:id="rId84"/>
    <p:sldId id="297" r:id="rId85"/>
    <p:sldId id="298" r:id="rId86"/>
    <p:sldId id="299" r:id="rId87"/>
    <p:sldId id="282" r:id="rId88"/>
    <p:sldId id="300" r:id="rId89"/>
    <p:sldId id="302" r:id="rId90"/>
    <p:sldId id="301" r:id="rId91"/>
    <p:sldId id="303" r:id="rId92"/>
    <p:sldId id="283" r:id="rId93"/>
    <p:sldId id="377" r:id="rId94"/>
    <p:sldId id="378" r:id="rId95"/>
    <p:sldId id="379" r:id="rId96"/>
    <p:sldId id="380" r:id="rId97"/>
    <p:sldId id="304" r:id="rId98"/>
    <p:sldId id="306" r:id="rId99"/>
    <p:sldId id="305" r:id="rId100"/>
    <p:sldId id="284" r:id="rId101"/>
    <p:sldId id="307" r:id="rId102"/>
    <p:sldId id="308" r:id="rId103"/>
    <p:sldId id="309" r:id="rId104"/>
    <p:sldId id="310" r:id="rId105"/>
    <p:sldId id="311" r:id="rId106"/>
    <p:sldId id="285" r:id="rId107"/>
    <p:sldId id="287" r:id="rId108"/>
    <p:sldId id="314" r:id="rId109"/>
    <p:sldId id="286" r:id="rId110"/>
    <p:sldId id="269" r:id="rId111"/>
    <p:sldId id="259" r:id="rId112"/>
    <p:sldId id="270" r:id="rId113"/>
    <p:sldId id="265" r:id="rId114"/>
    <p:sldId id="266" r:id="rId115"/>
    <p:sldId id="258" r:id="rId1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11" autoAdjust="0"/>
    <p:restoredTop sz="94660"/>
  </p:normalViewPr>
  <p:slideViewPr>
    <p:cSldViewPr>
      <p:cViewPr varScale="1">
        <p:scale>
          <a:sx n="69" d="100"/>
          <a:sy n="69" d="100"/>
        </p:scale>
        <p:origin x="-152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CB00E5-540E-4A3A-975A-9F6BB9BB463E}" type="datetimeFigureOut">
              <a:rPr lang="en-US" smtClean="0"/>
              <a:pPr/>
              <a:t>08/11/2017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4C7339-A201-40DC-8732-BAC94F258373}" type="slidenum">
              <a:rPr lang="en-US" smtClean="0"/>
              <a:pPr/>
              <a:t>‹#›</a:t>
            </a:fld>
            <a:endParaRPr lang="en-US"/>
          </a:p>
        </p:txBody>
      </p:sp>
    </p:spTree>
    <p:extLst>
      <p:ext uri="{BB962C8B-B14F-4D97-AF65-F5344CB8AC3E}">
        <p14:creationId xmlns:p14="http://schemas.microsoft.com/office/powerpoint/2010/main" val="3575973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4C7339-A201-40DC-8732-BAC94F258373}" type="slidenum">
              <a:rPr lang="en-US" smtClean="0"/>
              <a:pPr/>
              <a:t>115</a:t>
            </a:fld>
            <a:endParaRPr lang="en-US"/>
          </a:p>
        </p:txBody>
      </p:sp>
    </p:spTree>
    <p:extLst>
      <p:ext uri="{BB962C8B-B14F-4D97-AF65-F5344CB8AC3E}">
        <p14:creationId xmlns:p14="http://schemas.microsoft.com/office/powerpoint/2010/main" val="1109194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2467655-58D4-438A-AA3F-E845C84EFAA7}" type="datetimeFigureOut">
              <a:rPr lang="en-US" smtClean="0"/>
              <a:pPr/>
              <a:t>08/11/2017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467655-58D4-438A-AA3F-E845C84EFAA7}" type="datetimeFigureOut">
              <a:rPr lang="en-US" smtClean="0"/>
              <a:pPr/>
              <a:t>08/11/2017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467655-58D4-438A-AA3F-E845C84EFAA7}" type="datetimeFigureOut">
              <a:rPr lang="en-US" smtClean="0"/>
              <a:pPr/>
              <a:t>08/11/2017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467655-58D4-438A-AA3F-E845C84EFAA7}" type="datetimeFigureOut">
              <a:rPr lang="en-US" smtClean="0"/>
              <a:pPr/>
              <a:t>08/11/2017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02467655-58D4-438A-AA3F-E845C84EFAA7}" type="datetimeFigureOut">
              <a:rPr lang="en-US" smtClean="0"/>
              <a:pPr/>
              <a:t>08/11/2017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467655-58D4-438A-AA3F-E845C84EFAA7}" type="datetimeFigureOut">
              <a:rPr lang="en-US" smtClean="0"/>
              <a:pPr/>
              <a:t>08/11/2017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7A5F1D-E971-4AE5-8282-D1268B78503E}"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467655-58D4-438A-AA3F-E845C84EFAA7}" type="datetimeFigureOut">
              <a:rPr lang="en-US" smtClean="0"/>
              <a:pPr/>
              <a:t>08/11/2017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467655-58D4-438A-AA3F-E845C84EFAA7}" type="datetimeFigureOut">
              <a:rPr lang="en-US" smtClean="0"/>
              <a:pPr/>
              <a:t>08/11/2017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467655-58D4-438A-AA3F-E845C84EFAA7}" type="datetimeFigureOut">
              <a:rPr lang="en-US" smtClean="0"/>
              <a:pPr/>
              <a:t>08/11/2017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02467655-58D4-438A-AA3F-E845C84EFAA7}" type="datetimeFigureOut">
              <a:rPr lang="en-US" smtClean="0"/>
              <a:pPr/>
              <a:t>08/11/2017</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F67A5F1D-E971-4AE5-8282-D1268B78503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467655-58D4-438A-AA3F-E845C84EFAA7}" type="datetimeFigureOut">
              <a:rPr lang="en-US" smtClean="0"/>
              <a:pPr/>
              <a:t>08/11/2017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02467655-58D4-438A-AA3F-E845C84EFAA7}" type="datetimeFigureOut">
              <a:rPr lang="en-US" smtClean="0"/>
              <a:pPr/>
              <a:t>08/11/2017</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F67A5F1D-E971-4AE5-8282-D1268B78503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hyperlink" Target="https://www.symantec.com/connect/articles/web-browser-forensics-part-1" TargetMode="External"/><Relationship Id="rId2" Type="http://schemas.openxmlformats.org/officeDocument/2006/relationships/hyperlink" Target="https://www.toptenreviews.com/software/internet/best-internet-browser-software/" TargetMode="External"/><Relationship Id="rId1" Type="http://schemas.openxmlformats.org/officeDocument/2006/relationships/slideLayout" Target="../slideLayouts/slideLayout6.xml"/><Relationship Id="rId6" Type="http://schemas.openxmlformats.org/officeDocument/2006/relationships/hyperlink" Target="https://www.easeus.com/computer-instruction/recover-browser-internet-history.html" TargetMode="External"/><Relationship Id="rId5" Type="http://schemas.openxmlformats.org/officeDocument/2006/relationships/hyperlink" Target="https://www.wikihow.com/View-Cookies" TargetMode="External"/><Relationship Id="rId4" Type="http://schemas.openxmlformats.org/officeDocument/2006/relationships/hyperlink" Target="https://www.symantec.com/connect/articles/web-browser-forensics-part-2" TargetMode="Externa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9482" y="2519082"/>
            <a:ext cx="6777318" cy="681318"/>
          </a:xfrm>
        </p:spPr>
        <p:txBody>
          <a:bodyPr>
            <a:normAutofit/>
          </a:bodyPr>
          <a:lstStyle/>
          <a:p>
            <a:r>
              <a:rPr lang="en-US" sz="3200" b="1" dirty="0">
                <a:effectLst/>
                <a:latin typeface="Times New Roman" panose="02020603050405020304" pitchFamily="18" charset="0"/>
                <a:cs typeface="Times New Roman" panose="02020603050405020304" pitchFamily="18" charset="0"/>
              </a:rPr>
              <a:t>Web Browser Forensics </a:t>
            </a:r>
          </a:p>
        </p:txBody>
      </p:sp>
      <p:sp>
        <p:nvSpPr>
          <p:cNvPr id="4" name="TextBox 3"/>
          <p:cNvSpPr txBox="1"/>
          <p:nvPr/>
        </p:nvSpPr>
        <p:spPr>
          <a:xfrm>
            <a:off x="2057400" y="1027093"/>
            <a:ext cx="4856018"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Project </a:t>
            </a:r>
            <a:r>
              <a:rPr lang="en-US" sz="2800" b="1" dirty="0" smtClean="0">
                <a:latin typeface="Times New Roman" panose="02020603050405020304" pitchFamily="18" charset="0"/>
                <a:cs typeface="Times New Roman" panose="02020603050405020304" pitchFamily="18" charset="0"/>
              </a:rPr>
              <a:t>Phase - I </a:t>
            </a:r>
            <a:r>
              <a:rPr lang="en-US" sz="2800" b="1" dirty="0">
                <a:latin typeface="Times New Roman" panose="02020603050405020304" pitchFamily="18" charset="0"/>
                <a:cs typeface="Times New Roman" panose="02020603050405020304" pitchFamily="18" charset="0"/>
              </a:rPr>
              <a:t>Presentation</a:t>
            </a:r>
          </a:p>
          <a:p>
            <a:pPr algn="ctr"/>
            <a:r>
              <a:rPr lang="en-US" sz="2800" b="1" dirty="0">
                <a:latin typeface="Times New Roman" panose="02020603050405020304" pitchFamily="18" charset="0"/>
                <a:cs typeface="Times New Roman" panose="02020603050405020304" pitchFamily="18" charset="0"/>
              </a:rPr>
              <a:t>on</a:t>
            </a:r>
          </a:p>
        </p:txBody>
      </p:sp>
      <p:sp>
        <p:nvSpPr>
          <p:cNvPr id="5" name="TextBox 4"/>
          <p:cNvSpPr txBox="1"/>
          <p:nvPr/>
        </p:nvSpPr>
        <p:spPr>
          <a:xfrm>
            <a:off x="457200" y="4711005"/>
            <a:ext cx="3241964" cy="138499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Presented By</a:t>
            </a:r>
          </a:p>
          <a:p>
            <a:r>
              <a:rPr lang="en-US" sz="2800" b="1" dirty="0" err="1">
                <a:latin typeface="Times New Roman" panose="02020603050405020304" pitchFamily="18" charset="0"/>
                <a:cs typeface="Times New Roman" panose="02020603050405020304" pitchFamily="18" charset="0"/>
              </a:rPr>
              <a:t>Mayur</a:t>
            </a:r>
            <a:r>
              <a:rPr lang="en-US" sz="2800" b="1" dirty="0">
                <a:latin typeface="Times New Roman" panose="02020603050405020304" pitchFamily="18" charset="0"/>
                <a:cs typeface="Times New Roman" panose="02020603050405020304" pitchFamily="18" charset="0"/>
              </a:rPr>
              <a:t> R. Jadhav</a:t>
            </a:r>
          </a:p>
          <a:p>
            <a:r>
              <a:rPr lang="en-US" sz="2800" b="1" dirty="0">
                <a:latin typeface="Times New Roman" panose="02020603050405020304" pitchFamily="18" charset="0"/>
                <a:cs typeface="Times New Roman" panose="02020603050405020304" pitchFamily="18" charset="0"/>
              </a:rPr>
              <a:t>    (162050022)</a:t>
            </a:r>
          </a:p>
        </p:txBody>
      </p:sp>
      <p:sp>
        <p:nvSpPr>
          <p:cNvPr id="6" name="TextBox 5"/>
          <p:cNvSpPr txBox="1"/>
          <p:nvPr/>
        </p:nvSpPr>
        <p:spPr>
          <a:xfrm>
            <a:off x="5444836" y="4989493"/>
            <a:ext cx="3241964"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Guided By</a:t>
            </a:r>
          </a:p>
          <a:p>
            <a:r>
              <a:rPr lang="en-US" sz="2800" b="1" dirty="0">
                <a:latin typeface="Times New Roman" panose="02020603050405020304" pitchFamily="18" charset="0"/>
                <a:cs typeface="Times New Roman" panose="02020603050405020304" pitchFamily="18" charset="0"/>
              </a:rPr>
              <a:t>Dr. B. B. Meshram</a:t>
            </a:r>
          </a:p>
        </p:txBody>
      </p:sp>
    </p:spTree>
    <p:extLst>
      <p:ext uri="{BB962C8B-B14F-4D97-AF65-F5344CB8AC3E}">
        <p14:creationId xmlns:p14="http://schemas.microsoft.com/office/powerpoint/2010/main" val="22791518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85800"/>
          </a:xfrm>
        </p:spPr>
        <p:txBody>
          <a:bodyPr>
            <a:noAutofit/>
          </a:bodyPr>
          <a:lstStyle/>
          <a:p>
            <a:r>
              <a:rPr lang="en-US" b="1" u="sng" dirty="0" smtClean="0">
                <a:solidFill>
                  <a:srgbClr val="FF0000"/>
                </a:solidFill>
                <a:latin typeface="Times New Roman" panose="02020603050405020304" pitchFamily="18" charset="0"/>
                <a:cs typeface="Times New Roman" panose="02020603050405020304" pitchFamily="18" charset="0"/>
              </a:rPr>
              <a:t>File path Locations </a:t>
            </a:r>
            <a:r>
              <a:rPr lang="en-US" b="1" u="sng" dirty="0">
                <a:solidFill>
                  <a:srgbClr val="FF0000"/>
                </a:solidFill>
                <a:latin typeface="Times New Roman" panose="02020603050405020304" pitchFamily="18" charset="0"/>
                <a:cs typeface="Times New Roman" panose="02020603050405020304" pitchFamily="18" charset="0"/>
              </a:rPr>
              <a:t>of Internet </a:t>
            </a:r>
            <a:r>
              <a:rPr lang="en-US" b="1" u="sng" dirty="0" smtClean="0">
                <a:solidFill>
                  <a:srgbClr val="FF0000"/>
                </a:solidFill>
                <a:latin typeface="Times New Roman" panose="02020603050405020304" pitchFamily="18" charset="0"/>
                <a:cs typeface="Times New Roman" panose="02020603050405020304" pitchFamily="18" charset="0"/>
              </a:rPr>
              <a:t>Browsers</a:t>
            </a:r>
            <a:endParaRPr lang="en-US" u="sng"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76200" y="841712"/>
            <a:ext cx="9067800" cy="6001643"/>
          </a:xfrm>
          <a:prstGeom prst="rect">
            <a:avLst/>
          </a:prstGeom>
          <a:noFill/>
        </p:spPr>
        <p:txBody>
          <a:bodyPr wrap="square" rtlCol="0">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1. Google </a:t>
            </a:r>
            <a:r>
              <a:rPr lang="en-US" sz="2400" b="1" u="sng" dirty="0">
                <a:solidFill>
                  <a:srgbClr val="00B0F0"/>
                </a:solidFill>
                <a:latin typeface="Times New Roman" panose="02020603050405020304" pitchFamily="18" charset="0"/>
                <a:cs typeface="Times New Roman" panose="02020603050405020304" pitchFamily="18" charset="0"/>
              </a:rPr>
              <a:t>Chrome :</a:t>
            </a:r>
            <a:r>
              <a:rPr lang="en-US" sz="2400" u="sng" dirty="0">
                <a:solidFill>
                  <a:srgbClr val="00B0F0"/>
                </a:solidFill>
                <a:latin typeface="Times New Roman" panose="02020603050405020304" pitchFamily="18" charset="0"/>
                <a:cs typeface="Times New Roman" panose="02020603050405020304" pitchFamily="18" charset="0"/>
              </a:rPr>
              <a:t> </a:t>
            </a:r>
            <a:endParaRPr lang="en-US" sz="2400" u="sng" dirty="0" smtClean="0">
              <a:solidFill>
                <a:srgbClr val="00B0F0"/>
              </a:solidFill>
              <a:latin typeface="Times New Roman" panose="02020603050405020304" pitchFamily="18" charset="0"/>
              <a:cs typeface="Times New Roman" panose="02020603050405020304" pitchFamily="18" charset="0"/>
            </a:endParaRPr>
          </a:p>
          <a:p>
            <a:pPr>
              <a:lnSpc>
                <a:spcPct val="150000"/>
              </a:lnSpc>
            </a:pPr>
            <a:r>
              <a:rPr lang="en-US" sz="2000" b="1" dirty="0" smtClean="0">
                <a:latin typeface="Times New Roman" panose="02020603050405020304" pitchFamily="18" charset="0"/>
                <a:cs typeface="Times New Roman" panose="02020603050405020304" pitchFamily="18" charset="0"/>
              </a:rPr>
              <a:t>History: </a:t>
            </a:r>
            <a:r>
              <a:rPr lang="en-US" sz="2000"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Users\SYSTEM_USER\AppData\Local\Google\Chrome\User Data\Default\</a:t>
            </a:r>
          </a:p>
          <a:p>
            <a:pPr>
              <a:lnSpc>
                <a:spcPct val="150000"/>
              </a:lnSpc>
            </a:pPr>
            <a:r>
              <a:rPr lang="en-US" sz="2000" b="1" dirty="0">
                <a:latin typeface="Times New Roman" panose="02020603050405020304" pitchFamily="18" charset="0"/>
                <a:cs typeface="Times New Roman" panose="02020603050405020304" pitchFamily="18" charset="0"/>
              </a:rPr>
              <a:t>Cookie: </a:t>
            </a:r>
            <a:r>
              <a:rPr lang="en-US" sz="2000"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:\Users\SYSTEM_USER\AppData\Local\Google\Chrome\User Data\Default</a:t>
            </a:r>
          </a:p>
          <a:p>
            <a:pPr>
              <a:lnSpc>
                <a:spcPct val="150000"/>
              </a:lnSpc>
            </a:pPr>
            <a:r>
              <a:rPr lang="en-US" sz="2000" b="1" dirty="0">
                <a:latin typeface="Times New Roman" panose="02020603050405020304" pitchFamily="18" charset="0"/>
                <a:cs typeface="Times New Roman" panose="02020603050405020304" pitchFamily="18" charset="0"/>
              </a:rPr>
              <a:t>Visited Links</a:t>
            </a:r>
            <a:r>
              <a:rPr lang="en-US" sz="2000" b="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C:\Users\SYSTEM_USER\AppData\Local\Google\Chrome\User Data\Default</a:t>
            </a:r>
          </a:p>
          <a:p>
            <a:pPr>
              <a:lnSpc>
                <a:spcPct val="150000"/>
              </a:lnSpc>
            </a:pPr>
            <a:r>
              <a:rPr lang="en-US" sz="2000" b="1" dirty="0">
                <a:latin typeface="Times New Roman" panose="02020603050405020304" pitchFamily="18" charset="0"/>
                <a:cs typeface="Times New Roman" panose="02020603050405020304" pitchFamily="18" charset="0"/>
              </a:rPr>
              <a:t>Login Data: </a:t>
            </a:r>
            <a:r>
              <a:rPr lang="en-US" sz="2000"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:\Users\SYSTEM_USER\AppData\Local\Google\Chrome\User Data\Default</a:t>
            </a:r>
          </a:p>
          <a:p>
            <a:pPr>
              <a:lnSpc>
                <a:spcPct val="150000"/>
              </a:lnSpc>
            </a:pPr>
            <a:r>
              <a:rPr lang="en-US" sz="2000" b="1" dirty="0" smtClean="0">
                <a:latin typeface="Times New Roman" panose="02020603050405020304" pitchFamily="18" charset="0"/>
                <a:cs typeface="Times New Roman" panose="02020603050405020304" pitchFamily="18" charset="0"/>
              </a:rPr>
              <a:t>Session: </a:t>
            </a:r>
            <a:r>
              <a:rPr lang="en-US" sz="2000"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:\Users\SYSTEM_USER\AppData\Local\Google\Chrome\User Data\Default\Session </a:t>
            </a:r>
            <a:r>
              <a:rPr lang="en-US" sz="2000" dirty="0" smtClean="0">
                <a:latin typeface="Times New Roman" panose="02020603050405020304" pitchFamily="18" charset="0"/>
                <a:cs typeface="Times New Roman" panose="02020603050405020304" pitchFamily="18" charset="0"/>
              </a:rPr>
              <a:t>Storage</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b="1" dirty="0">
                <a:latin typeface="Times New Roman" panose="02020603050405020304" pitchFamily="18" charset="0"/>
                <a:cs typeface="Times New Roman" panose="02020603050405020304" pitchFamily="18" charset="0"/>
              </a:rPr>
              <a:t>File System: </a:t>
            </a:r>
            <a:r>
              <a:rPr lang="en-US" sz="2000"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:\Users\SYSTEM_USER\AppData\Local\Google\Chrome\User Data\Default\File </a:t>
            </a:r>
            <a:r>
              <a:rPr lang="en-US" sz="2000" dirty="0" smtClean="0">
                <a:latin typeface="Times New Roman" panose="02020603050405020304" pitchFamily="18" charset="0"/>
                <a:cs typeface="Times New Roman" panose="02020603050405020304" pitchFamily="18" charset="0"/>
              </a:rPr>
              <a:t>System\Origins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947028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4: view all cache stored in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66800"/>
            <a:ext cx="9071153" cy="5791200"/>
          </a:xfrm>
        </p:spPr>
      </p:pic>
    </p:spTree>
    <p:extLst>
      <p:ext uri="{BB962C8B-B14F-4D97-AF65-F5344CB8AC3E}">
        <p14:creationId xmlns:p14="http://schemas.microsoft.com/office/powerpoint/2010/main" val="357848184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975360"/>
            <a:ext cx="7520940" cy="548640"/>
          </a:xfrm>
        </p:spPr>
        <p:txBody>
          <a:bodyPr>
            <a:normAutofit/>
          </a:bodyPr>
          <a:lstStyle/>
          <a:p>
            <a:r>
              <a:rPr lang="en-US" dirty="0" smtClean="0"/>
              <a:t>Step 1: click on settings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2600"/>
            <a:ext cx="9144000" cy="5119038"/>
          </a:xfrm>
        </p:spPr>
      </p:pic>
      <p:sp>
        <p:nvSpPr>
          <p:cNvPr id="4" name="Title 1"/>
          <p:cNvSpPr txBox="1">
            <a:spLocks/>
          </p:cNvSpPr>
          <p:nvPr/>
        </p:nvSpPr>
        <p:spPr>
          <a:xfrm>
            <a:off x="2057400" y="137160"/>
            <a:ext cx="60731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6: Microsoft edge</a:t>
            </a:r>
            <a:endParaRPr lang="en-US" u="sng" dirty="0">
              <a:solidFill>
                <a:srgbClr val="FF0000"/>
              </a:solidFill>
            </a:endParaRPr>
          </a:p>
        </p:txBody>
      </p:sp>
    </p:spTree>
    <p:extLst>
      <p:ext uri="{BB962C8B-B14F-4D97-AF65-F5344CB8AC3E}">
        <p14:creationId xmlns:p14="http://schemas.microsoft.com/office/powerpoint/2010/main" val="102225725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click on f12 developer tools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84" y="1447800"/>
            <a:ext cx="9189884" cy="5471588"/>
          </a:xfrm>
        </p:spPr>
      </p:pic>
    </p:spTree>
    <p:extLst>
      <p:ext uri="{BB962C8B-B14F-4D97-AF65-F5344CB8AC3E}">
        <p14:creationId xmlns:p14="http://schemas.microsoft.com/office/powerpoint/2010/main" val="15433296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go to debugger tab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76" y="1371601"/>
            <a:ext cx="9099824" cy="5486400"/>
          </a:xfrm>
        </p:spPr>
      </p:pic>
    </p:spTree>
    <p:extLst>
      <p:ext uri="{BB962C8B-B14F-4D97-AF65-F5344CB8AC3E}">
        <p14:creationId xmlns:p14="http://schemas.microsoft.com/office/powerpoint/2010/main" val="297420336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click on debugger menu</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84" y="1219200"/>
            <a:ext cx="9178884" cy="5638800"/>
          </a:xfrm>
        </p:spPr>
      </p:pic>
    </p:spTree>
    <p:extLst>
      <p:ext uri="{BB962C8B-B14F-4D97-AF65-F5344CB8AC3E}">
        <p14:creationId xmlns:p14="http://schemas.microsoft.com/office/powerpoint/2010/main" val="95454443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click on cookies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76" y="1295400"/>
            <a:ext cx="9099824" cy="5562601"/>
          </a:xfrm>
        </p:spPr>
      </p:pic>
    </p:spTree>
    <p:extLst>
      <p:ext uri="{BB962C8B-B14F-4D97-AF65-F5344CB8AC3E}">
        <p14:creationId xmlns:p14="http://schemas.microsoft.com/office/powerpoint/2010/main" val="502391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6: view all cookies stored in system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76" y="1513247"/>
            <a:ext cx="9099824" cy="5344753"/>
          </a:xfrm>
        </p:spPr>
      </p:pic>
    </p:spTree>
    <p:extLst>
      <p:ext uri="{BB962C8B-B14F-4D97-AF65-F5344CB8AC3E}">
        <p14:creationId xmlns:p14="http://schemas.microsoft.com/office/powerpoint/2010/main" val="130971262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7F961C-6315-4AF2-A71C-EF7E1B1A5370}"/>
              </a:ext>
            </a:extLst>
          </p:cNvPr>
          <p:cNvSpPr>
            <a:spLocks noGrp="1"/>
          </p:cNvSpPr>
          <p:nvPr>
            <p:ph type="title"/>
          </p:nvPr>
        </p:nvSpPr>
        <p:spPr>
          <a:xfrm>
            <a:off x="0" y="990600"/>
            <a:ext cx="8229600" cy="548640"/>
          </a:xfrm>
        </p:spPr>
        <p:txBody>
          <a:bodyPr>
            <a:normAutofit/>
          </a:bodyPr>
          <a:lstStyle/>
          <a:p>
            <a:pPr marL="457200" indent="-457200">
              <a:buFont typeface="Wingdings" panose="05000000000000000000" pitchFamily="2" charset="2"/>
              <a:buChar char="Ø"/>
            </a:pPr>
            <a:r>
              <a:rPr lang="en-US" u="sng" dirty="0">
                <a:solidFill>
                  <a:srgbClr val="00B0F0"/>
                </a:solidFill>
              </a:rPr>
              <a:t>Recover History From Google </a:t>
            </a:r>
            <a:r>
              <a:rPr lang="en-US" u="sng" dirty="0" smtClean="0">
                <a:solidFill>
                  <a:srgbClr val="00B0F0"/>
                </a:solidFill>
              </a:rPr>
              <a:t>Account -</a:t>
            </a:r>
            <a:endParaRPr lang="en-US" u="sng" dirty="0">
              <a:solidFill>
                <a:srgbClr val="00B0F0"/>
              </a:solidFill>
            </a:endParaRPr>
          </a:p>
        </p:txBody>
      </p:sp>
      <p:sp>
        <p:nvSpPr>
          <p:cNvPr id="3" name="Content Placeholder 2">
            <a:extLst>
              <a:ext uri="{FF2B5EF4-FFF2-40B4-BE49-F238E27FC236}">
                <a16:creationId xmlns="" xmlns:a16="http://schemas.microsoft.com/office/drawing/2014/main" id="{91B8C00A-E54A-4DA1-A8AF-24E2AF2EE551}"/>
              </a:ext>
            </a:extLst>
          </p:cNvPr>
          <p:cNvSpPr>
            <a:spLocks noGrp="1"/>
          </p:cNvSpPr>
          <p:nvPr>
            <p:ph idx="1"/>
          </p:nvPr>
        </p:nvSpPr>
        <p:spPr>
          <a:xfrm>
            <a:off x="228600" y="1752600"/>
            <a:ext cx="8610600" cy="4919172"/>
          </a:xfrm>
        </p:spPr>
        <p:txBody>
          <a:bodyPr>
            <a:normAutofit/>
          </a:bodyPr>
          <a:lstStyle/>
          <a:p>
            <a:pPr marL="457200" indent="-457200" algn="just">
              <a:buFont typeface="Arial" panose="020B0604020202020204" pitchFamily="34" charset="0"/>
              <a:buChar char="•"/>
            </a:pPr>
            <a:r>
              <a:rPr lang="en-US" sz="2800" b="0" dirty="0" smtClean="0">
                <a:latin typeface="Times New Roman" panose="02020603050405020304" pitchFamily="18" charset="0"/>
                <a:cs typeface="Times New Roman" panose="02020603050405020304" pitchFamily="18" charset="0"/>
              </a:rPr>
              <a:t>This </a:t>
            </a:r>
            <a:r>
              <a:rPr lang="en-US" sz="2800" b="0" dirty="0">
                <a:latin typeface="Times New Roman" panose="02020603050405020304" pitchFamily="18" charset="0"/>
                <a:cs typeface="Times New Roman" panose="02020603050405020304" pitchFamily="18" charset="0"/>
              </a:rPr>
              <a:t>is by far the easiest method but it will only work if you were signed in to your account during the browsing session you wish to access. Sign into your Google Account. Go to www.google.com/history and enter the information for the account that you were browsing with. </a:t>
            </a:r>
          </a:p>
          <a:p>
            <a:pPr marL="457200" indent="-457200" algn="just">
              <a:buFont typeface="Arial" panose="020B0604020202020204" pitchFamily="34" charset="0"/>
              <a:buChar char="•"/>
            </a:pPr>
            <a:r>
              <a:rPr lang="en-US" sz="2800" b="0" dirty="0" smtClean="0">
                <a:latin typeface="Times New Roman" panose="02020603050405020304" pitchFamily="18" charset="0"/>
                <a:cs typeface="Times New Roman" panose="02020603050405020304" pitchFamily="18" charset="0"/>
              </a:rPr>
              <a:t>Review </a:t>
            </a:r>
            <a:r>
              <a:rPr lang="en-US" sz="2800" b="0" dirty="0">
                <a:latin typeface="Times New Roman" panose="02020603050405020304" pitchFamily="18" charset="0"/>
                <a:cs typeface="Times New Roman" panose="02020603050405020304" pitchFamily="18" charset="0"/>
              </a:rPr>
              <a:t>your browsing history. From this page you will be able to see your browsing history according to time and date. If you wish to delete your history, simply click on the cog icon in the upper-right hand corner of the screen and select “Remove Items.”</a:t>
            </a:r>
          </a:p>
          <a:p>
            <a:pPr algn="just"/>
            <a:endParaRPr lang="en-US" sz="2800" b="0"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152400" y="76200"/>
            <a:ext cx="899160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u="sng" dirty="0" smtClean="0">
                <a:solidFill>
                  <a:srgbClr val="FF0000"/>
                </a:solidFill>
              </a:rPr>
              <a:t>Method 3. Recover history from Google History</a:t>
            </a:r>
            <a:endParaRPr lang="en-US" u="sng" dirty="0">
              <a:solidFill>
                <a:srgbClr val="FF0000"/>
              </a:solidFill>
            </a:endParaRPr>
          </a:p>
        </p:txBody>
      </p:sp>
    </p:spTree>
    <p:extLst>
      <p:ext uri="{BB962C8B-B14F-4D97-AF65-F5344CB8AC3E}">
        <p14:creationId xmlns:p14="http://schemas.microsoft.com/office/powerpoint/2010/main" val="318348651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760"/>
            <a:ext cx="8382000" cy="929640"/>
          </a:xfrm>
        </p:spPr>
        <p:txBody>
          <a:bodyPr>
            <a:normAutofit fontScale="90000"/>
          </a:bodyPr>
          <a:lstStyle/>
          <a:p>
            <a:r>
              <a:rPr lang="en-US" dirty="0" smtClean="0"/>
              <a:t>Step 1: t</a:t>
            </a:r>
            <a:r>
              <a:rPr lang="en-US" cap="none" dirty="0" smtClean="0"/>
              <a:t>ype in</a:t>
            </a:r>
            <a:r>
              <a:rPr lang="en-US" dirty="0" smtClean="0"/>
              <a:t> </a:t>
            </a:r>
            <a:r>
              <a:rPr lang="en-US" dirty="0" err="1" smtClean="0"/>
              <a:t>url</a:t>
            </a:r>
            <a:r>
              <a:rPr lang="en-US" dirty="0" smtClean="0"/>
              <a:t> </a:t>
            </a:r>
            <a:r>
              <a:rPr lang="en-US" cap="none" dirty="0" smtClean="0"/>
              <a:t>bar</a:t>
            </a:r>
            <a:r>
              <a:rPr lang="en-US" dirty="0" smtClean="0"/>
              <a:t> </a:t>
            </a:r>
            <a:r>
              <a:rPr lang="en-US" u="sng" cap="none" dirty="0" smtClean="0">
                <a:solidFill>
                  <a:srgbClr val="FF0000"/>
                </a:solidFill>
              </a:rPr>
              <a:t>myactivity.google.com/</a:t>
            </a:r>
            <a:r>
              <a:rPr lang="en-US" u="sng" cap="none" dirty="0" err="1" smtClean="0">
                <a:solidFill>
                  <a:srgbClr val="FF0000"/>
                </a:solidFill>
              </a:rPr>
              <a:t>myactivity</a:t>
            </a:r>
            <a:endParaRPr lang="en-US" u="sng" cap="none"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89447"/>
            <a:ext cx="9144000" cy="5268553"/>
          </a:xfrm>
        </p:spPr>
      </p:pic>
    </p:spTree>
    <p:extLst>
      <p:ext uri="{BB962C8B-B14F-4D97-AF65-F5344CB8AC3E}">
        <p14:creationId xmlns:p14="http://schemas.microsoft.com/office/powerpoint/2010/main" val="27506289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1060" y="228600"/>
            <a:ext cx="7520940" cy="762000"/>
          </a:xfrm>
        </p:spPr>
        <p:txBody>
          <a:bodyPr>
            <a:normAutofit fontScale="90000"/>
          </a:bodyPr>
          <a:lstStyle/>
          <a:p>
            <a:r>
              <a:rPr lang="en-US" dirty="0" smtClean="0"/>
              <a:t>Step 2: view all user activity details in day by day format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7" y="1447801"/>
            <a:ext cx="9141973" cy="5410200"/>
          </a:xfrm>
        </p:spPr>
      </p:pic>
    </p:spTree>
    <p:extLst>
      <p:ext uri="{BB962C8B-B14F-4D97-AF65-F5344CB8AC3E}">
        <p14:creationId xmlns:p14="http://schemas.microsoft.com/office/powerpoint/2010/main" val="6507201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7520940" cy="548640"/>
          </a:xfrm>
        </p:spPr>
        <p:txBody>
          <a:bodyPr>
            <a:normAutofit/>
          </a:bodyPr>
          <a:lstStyle/>
          <a:p>
            <a:r>
              <a:rPr lang="en-US" u="sng" dirty="0" smtClean="0">
                <a:solidFill>
                  <a:srgbClr val="FF0000"/>
                </a:solidFill>
              </a:rPr>
              <a:t>history path of google chrome </a:t>
            </a:r>
            <a:endParaRPr lang="en-US" u="sng" dirty="0">
              <a:solidFill>
                <a:srgbClr val="FF0000"/>
              </a:solidFill>
            </a:endParaRPr>
          </a:p>
        </p:txBody>
      </p:sp>
      <p:sp>
        <p:nvSpPr>
          <p:cNvPr id="3" name="Content Placeholder 2"/>
          <p:cNvSpPr>
            <a:spLocks noGrp="1"/>
          </p:cNvSpPr>
          <p:nvPr>
            <p:ph idx="1"/>
          </p:nvPr>
        </p:nvSpPr>
        <p:spPr>
          <a:xfrm>
            <a:off x="822960" y="1600200"/>
            <a:ext cx="7520940" cy="4572000"/>
          </a:xfrm>
        </p:spPr>
        <p:txBody>
          <a:bodyPr>
            <a:norm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Google Chrome : </a:t>
            </a:r>
            <a:r>
              <a:rPr lang="en-US" sz="2400" dirty="0" smtClean="0">
                <a:latin typeface="Times New Roman" panose="02020603050405020304" pitchFamily="18" charset="0"/>
                <a:cs typeface="Times New Roman" panose="02020603050405020304" pitchFamily="18" charset="0"/>
              </a:rPr>
              <a:t>Put following path to get details of chrome</a:t>
            </a:r>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smtClean="0">
                <a:solidFill>
                  <a:srgbClr val="00B0F0"/>
                </a:solidFill>
                <a:latin typeface="Times New Roman" panose="02020603050405020304" pitchFamily="18" charset="0"/>
                <a:cs typeface="Times New Roman" panose="02020603050405020304" pitchFamily="18" charset="0"/>
              </a:rPr>
              <a:t>C</a:t>
            </a:r>
            <a:r>
              <a:rPr lang="en-US" sz="2400" dirty="0">
                <a:solidFill>
                  <a:srgbClr val="00B0F0"/>
                </a:solidFill>
                <a:latin typeface="Times New Roman" panose="02020603050405020304" pitchFamily="18" charset="0"/>
                <a:cs typeface="Times New Roman" panose="02020603050405020304" pitchFamily="18" charset="0"/>
              </a:rPr>
              <a:t>:\Users\SYSTEM_USER\AppData\Local\Google\Chrome\User Data\Default</a:t>
            </a:r>
            <a:r>
              <a:rPr lang="en-US" sz="2400" dirty="0" smtClean="0">
                <a:solidFill>
                  <a:srgbClr val="00B0F0"/>
                </a:solidFill>
                <a:latin typeface="Times New Roman" panose="02020603050405020304" pitchFamily="18" charset="0"/>
                <a:cs typeface="Times New Roman" panose="02020603050405020304" pitchFamily="18" charset="0"/>
              </a:rPr>
              <a:t>\</a:t>
            </a:r>
          </a:p>
          <a:p>
            <a:endParaRPr lang="en-US" sz="24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Possible Attack:</a:t>
            </a:r>
            <a:endParaRPr lang="en-US" sz="2400" dirty="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	Malicious </a:t>
            </a:r>
            <a:r>
              <a:rPr lang="en-US" sz="2400" b="0" dirty="0">
                <a:latin typeface="Times New Roman" panose="02020603050405020304" pitchFamily="18" charset="0"/>
                <a:cs typeface="Times New Roman" panose="02020603050405020304" pitchFamily="18" charset="0"/>
              </a:rPr>
              <a:t>activities are on rise. Hackers have managed </a:t>
            </a:r>
            <a:r>
              <a:rPr lang="en-US" sz="2400" b="0" dirty="0" smtClean="0">
                <a:latin typeface="Times New Roman" panose="02020603050405020304" pitchFamily="18" charset="0"/>
                <a:cs typeface="Times New Roman" panose="02020603050405020304" pitchFamily="18" charset="0"/>
              </a:rPr>
              <a:t>to discover </a:t>
            </a:r>
            <a:r>
              <a:rPr lang="en-US" sz="2400" b="0" dirty="0">
                <a:latin typeface="Times New Roman" panose="02020603050405020304" pitchFamily="18" charset="0"/>
                <a:cs typeface="Times New Roman" panose="02020603050405020304" pitchFamily="18" charset="0"/>
              </a:rPr>
              <a:t>innovative ways to obtain personal, </a:t>
            </a:r>
            <a:r>
              <a:rPr lang="en-US" sz="2400" b="0" dirty="0" smtClean="0">
                <a:latin typeface="Times New Roman" panose="02020603050405020304" pitchFamily="18" charset="0"/>
                <a:cs typeface="Times New Roman" panose="02020603050405020304" pitchFamily="18" charset="0"/>
              </a:rPr>
              <a:t>more sensitive </a:t>
            </a:r>
            <a:r>
              <a:rPr lang="en-US" sz="2400" b="0" dirty="0">
                <a:latin typeface="Times New Roman" panose="02020603050405020304" pitchFamily="18" charset="0"/>
                <a:cs typeface="Times New Roman" panose="02020603050405020304" pitchFamily="18" charset="0"/>
              </a:rPr>
              <a:t>information of the users.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56789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u="sng" dirty="0">
                <a:solidFill>
                  <a:srgbClr val="FF0000"/>
                </a:solidFill>
                <a:latin typeface="Times New Roman" panose="02020603050405020304" pitchFamily="18" charset="0"/>
                <a:cs typeface="Times New Roman" panose="02020603050405020304" pitchFamily="18" charset="0"/>
              </a:rPr>
              <a:t>Statement of the problem</a:t>
            </a:r>
          </a:p>
        </p:txBody>
      </p:sp>
      <p:sp>
        <p:nvSpPr>
          <p:cNvPr id="3" name="TextBox 2"/>
          <p:cNvSpPr txBox="1"/>
          <p:nvPr/>
        </p:nvSpPr>
        <p:spPr>
          <a:xfrm>
            <a:off x="76200" y="1984398"/>
            <a:ext cx="8915400" cy="2677656"/>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Forensics of browser to collect all local and server based evidences-</a:t>
            </a:r>
          </a:p>
          <a:p>
            <a:r>
              <a:rPr lang="en-US" sz="2400" dirty="0">
                <a:latin typeface="Times New Roman" panose="02020603050405020304" pitchFamily="18" charset="0"/>
                <a:cs typeface="Times New Roman" panose="02020603050405020304" pitchFamily="18" charset="0"/>
              </a:rPr>
              <a:t>	Browser contain most of the information about user so collect and find all evidences present in Browser History, Cookies, and LOG files and present it properly.</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Apply Forensics on collected evidences and find </a:t>
            </a:r>
            <a:r>
              <a:rPr lang="en-US" sz="2400" dirty="0" smtClean="0">
                <a:latin typeface="Times New Roman" panose="02020603050405020304" pitchFamily="18" charset="0"/>
                <a:cs typeface="Times New Roman" panose="02020603050405020304" pitchFamily="18" charset="0"/>
              </a:rPr>
              <a:t>criminals information </a:t>
            </a:r>
            <a:r>
              <a:rPr lang="en-US" sz="2400" dirty="0">
                <a:latin typeface="Times New Roman" panose="02020603050405020304" pitchFamily="18" charset="0"/>
                <a:cs typeface="Times New Roman" panose="02020603050405020304" pitchFamily="18" charset="0"/>
              </a:rPr>
              <a:t>and generate reports. </a:t>
            </a:r>
          </a:p>
        </p:txBody>
      </p:sp>
    </p:spTree>
    <p:extLst>
      <p:ext uri="{BB962C8B-B14F-4D97-AF65-F5344CB8AC3E}">
        <p14:creationId xmlns:p14="http://schemas.microsoft.com/office/powerpoint/2010/main" val="26159119"/>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5"/>
          <p:cNvSpPr>
            <a:spLocks noGrp="1"/>
          </p:cNvSpPr>
          <p:nvPr>
            <p:ph type="title"/>
          </p:nvPr>
        </p:nvSpPr>
        <p:spPr>
          <a:xfrm>
            <a:off x="1676400" y="228600"/>
            <a:ext cx="6705600" cy="548640"/>
          </a:xfrm>
        </p:spPr>
        <p:txBody>
          <a:bodyPr>
            <a:noAutofit/>
          </a:bodyPr>
          <a:lstStyle/>
          <a:p>
            <a:r>
              <a:rPr lang="en-US" sz="3200" b="1" u="sng" dirty="0">
                <a:solidFill>
                  <a:srgbClr val="FF0000"/>
                </a:solidFill>
                <a:latin typeface="Times New Roman" panose="02020603050405020304" pitchFamily="18" charset="0"/>
                <a:cs typeface="Times New Roman" panose="02020603050405020304" pitchFamily="18" charset="0"/>
              </a:rPr>
              <a:t>Propose System Diagram</a:t>
            </a:r>
            <a:endParaRPr lang="en-US" sz="3200" u="sng"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98344"/>
            <a:ext cx="9106099" cy="5659656"/>
          </a:xfrm>
        </p:spPr>
      </p:pic>
      <p:sp>
        <p:nvSpPr>
          <p:cNvPr id="5" name="Title 1"/>
          <p:cNvSpPr>
            <a:spLocks noGrp="1"/>
          </p:cNvSpPr>
          <p:nvPr/>
        </p:nvSpPr>
        <p:spPr>
          <a:xfrm>
            <a:off x="457200" y="3147219"/>
            <a:ext cx="8229600" cy="563562"/>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b="1" dirty="0"/>
          </a:p>
        </p:txBody>
      </p:sp>
    </p:spTree>
    <p:extLst>
      <p:ext uri="{BB962C8B-B14F-4D97-AF65-F5344CB8AC3E}">
        <p14:creationId xmlns:p14="http://schemas.microsoft.com/office/powerpoint/2010/main" val="425385070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822960" y="152400"/>
            <a:ext cx="7520940" cy="548640"/>
          </a:xfrm>
        </p:spPr>
        <p:txBody>
          <a:bodyPr>
            <a:noAutofit/>
          </a:bodyPr>
          <a:lstStyle/>
          <a:p>
            <a:pPr algn="ctr"/>
            <a:r>
              <a:rPr lang="en-US" sz="3200" b="1" u="sng" dirty="0">
                <a:solidFill>
                  <a:srgbClr val="FF0000"/>
                </a:solidFill>
                <a:latin typeface="Times New Roman" panose="02020603050405020304" pitchFamily="18" charset="0"/>
                <a:cs typeface="Times New Roman" panose="02020603050405020304" pitchFamily="18" charset="0"/>
              </a:rPr>
              <a:t>Propose System Modules</a:t>
            </a:r>
            <a:endParaRPr lang="en-US" sz="3200" u="sng"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57200" y="856357"/>
            <a:ext cx="8077200" cy="6001643"/>
          </a:xfrm>
          <a:prstGeom prst="rect">
            <a:avLst/>
          </a:prstGeom>
          <a:noFill/>
        </p:spPr>
        <p:txBody>
          <a:bodyPr wrap="square" rtlCol="0">
            <a:spAutoFit/>
          </a:bodyPr>
          <a:lstStyle/>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Collecting evidences from different sources</a:t>
            </a: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Apply Cleaning Process on that evidences remove ambiguous </a:t>
            </a:r>
            <a:r>
              <a:rPr lang="en-US" sz="2400" b="1" dirty="0" smtClean="0">
                <a:latin typeface="Times New Roman" panose="02020603050405020304" pitchFamily="18" charset="0"/>
                <a:cs typeface="Times New Roman" panose="02020603050405020304" pitchFamily="18" charset="0"/>
              </a:rPr>
              <a:t>data</a:t>
            </a:r>
          </a:p>
          <a:p>
            <a:pPr marL="342900" indent="-342900">
              <a:buFont typeface="+mj-lt"/>
              <a:buAutoNum type="arabicPeriod"/>
            </a:pPr>
            <a:endParaRPr lang="en-US" sz="2400" b="1"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smtClean="0">
                <a:latin typeface="Times New Roman" panose="02020603050405020304" pitchFamily="18" charset="0"/>
                <a:cs typeface="Times New Roman" panose="02020603050405020304" pitchFamily="18" charset="0"/>
              </a:rPr>
              <a:t>If data is deleted then recover that data</a:t>
            </a: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Stored all evidences  in Proper format </a:t>
            </a: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Identify the legal evidences </a:t>
            </a: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Arrange all evidences  in proper order</a:t>
            </a: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Analyze all evidences and find suspicious evidences</a:t>
            </a: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Generate the report of  Criminals information </a:t>
            </a:r>
          </a:p>
        </p:txBody>
      </p:sp>
    </p:spTree>
    <p:extLst>
      <p:ext uri="{BB962C8B-B14F-4D97-AF65-F5344CB8AC3E}">
        <p14:creationId xmlns:p14="http://schemas.microsoft.com/office/powerpoint/2010/main" val="246644341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
            <a:ext cx="4358640" cy="548640"/>
          </a:xfrm>
        </p:spPr>
        <p:txBody>
          <a:bodyPr>
            <a:noAutofit/>
          </a:bodyPr>
          <a:lstStyle/>
          <a:p>
            <a:r>
              <a:rPr lang="en-US" sz="3200" b="1" u="sng" dirty="0">
                <a:solidFill>
                  <a:srgbClr val="FF0000"/>
                </a:solidFill>
                <a:latin typeface="Times New Roman" panose="02020603050405020304" pitchFamily="18" charset="0"/>
                <a:cs typeface="Times New Roman" panose="02020603050405020304" pitchFamily="18" charset="0"/>
              </a:rPr>
              <a:t>References</a:t>
            </a:r>
          </a:p>
        </p:txBody>
      </p:sp>
      <p:sp>
        <p:nvSpPr>
          <p:cNvPr id="3" name="TextBox 2"/>
          <p:cNvSpPr txBox="1"/>
          <p:nvPr/>
        </p:nvSpPr>
        <p:spPr>
          <a:xfrm>
            <a:off x="381000" y="914400"/>
            <a:ext cx="8534400" cy="5355312"/>
          </a:xfrm>
          <a:prstGeom prst="rect">
            <a:avLst/>
          </a:prstGeom>
          <a:noFill/>
        </p:spPr>
        <p:txBody>
          <a:bodyPr wrap="square" rtlCol="0">
            <a:spAutoFit/>
          </a:bodyPr>
          <a:lstStyle/>
          <a:p>
            <a:pPr marL="342900" indent="-342900">
              <a:buAutoNum type="arabicPeriod"/>
            </a:pPr>
            <a:r>
              <a:rPr lang="en-US" dirty="0">
                <a:latin typeface="Times New Roman" panose="02020603050405020304" pitchFamily="18" charset="0"/>
                <a:cs typeface="Times New Roman" panose="02020603050405020304" pitchFamily="18" charset="0"/>
              </a:rPr>
              <a:t>Wade </a:t>
            </a:r>
            <a:r>
              <a:rPr lang="en-US" dirty="0" err="1">
                <a:latin typeface="Times New Roman" panose="02020603050405020304" pitchFamily="18" charset="0"/>
                <a:cs typeface="Times New Roman" panose="02020603050405020304" pitchFamily="18" charset="0"/>
              </a:rPr>
              <a:t>Alcorn,Christian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Frichot</a:t>
            </a:r>
            <a:r>
              <a:rPr lang="en-US" dirty="0">
                <a:latin typeface="Times New Roman" panose="02020603050405020304" pitchFamily="18" charset="0"/>
                <a:cs typeface="Times New Roman" panose="02020603050405020304" pitchFamily="18" charset="0"/>
              </a:rPr>
              <a:t> ,Michele </a:t>
            </a:r>
            <a:r>
              <a:rPr lang="en-US" dirty="0" err="1">
                <a:latin typeface="Times New Roman" panose="02020603050405020304" pitchFamily="18" charset="0"/>
                <a:cs typeface="Times New Roman" panose="02020603050405020304" pitchFamily="18" charset="0"/>
              </a:rPr>
              <a:t>Orru</a:t>
            </a:r>
            <a:r>
              <a:rPr lang="en-US" dirty="0">
                <a:latin typeface="Times New Roman" panose="02020603050405020304" pitchFamily="18" charset="0"/>
                <a:cs typeface="Times New Roman" panose="02020603050405020304" pitchFamily="18" charset="0"/>
              </a:rPr>
              <a:t>, “The Browser Hacker’s Handbook</a:t>
            </a:r>
            <a:r>
              <a:rPr lang="en-US" dirty="0" smtClean="0">
                <a:latin typeface="Times New Roman" panose="02020603050405020304" pitchFamily="18" charset="0"/>
                <a:cs typeface="Times New Roman" panose="02020603050405020304" pitchFamily="18" charset="0"/>
              </a:rPr>
              <a:t>”, WILEY Publication.</a:t>
            </a:r>
            <a:endParaRPr lang="en-US" dirty="0">
              <a:latin typeface="Times New Roman" panose="02020603050405020304" pitchFamily="18" charset="0"/>
              <a:cs typeface="Times New Roman" panose="02020603050405020304" pitchFamily="18" charset="0"/>
            </a:endParaRP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FontTx/>
              <a:buAutoNum type="arabicPeriod"/>
            </a:pPr>
            <a:r>
              <a:rPr lang="en-US" dirty="0">
                <a:latin typeface="Times New Roman" panose="02020603050405020304" pitchFamily="18" charset="0"/>
                <a:cs typeface="Times New Roman" panose="02020603050405020304" pitchFamily="18" charset="0"/>
              </a:rPr>
              <a:t>Keith J. </a:t>
            </a:r>
            <a:r>
              <a:rPr lang="en-US" dirty="0" err="1">
                <a:latin typeface="Times New Roman" panose="02020603050405020304" pitchFamily="18" charset="0"/>
                <a:cs typeface="Times New Roman" panose="02020603050405020304" pitchFamily="18" charset="0"/>
              </a:rPr>
              <a:t>Jones,”Forensic</a:t>
            </a:r>
            <a:r>
              <a:rPr lang="en-US" dirty="0">
                <a:latin typeface="Times New Roman" panose="02020603050405020304" pitchFamily="18" charset="0"/>
                <a:cs typeface="Times New Roman" panose="02020603050405020304" pitchFamily="18" charset="0"/>
              </a:rPr>
              <a:t> Analysis of Internet Explorer Activity Files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342900" indent="-342900">
              <a:buFontTx/>
              <a:buAutoNum type="arabicPeriod"/>
            </a:pP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dirty="0" err="1">
                <a:latin typeface="Times New Roman" panose="02020603050405020304" pitchFamily="18" charset="0"/>
                <a:cs typeface="Times New Roman" panose="02020603050405020304" pitchFamily="18" charset="0"/>
              </a:rPr>
              <a:t>Erhan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Akbal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Fatma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Güneş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Ayhan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Akbal</a:t>
            </a:r>
            <a:r>
              <a:rPr lang="en-US" dirty="0">
                <a:latin typeface="Times New Roman" panose="02020603050405020304" pitchFamily="18" charset="0"/>
                <a:cs typeface="Times New Roman" panose="02020603050405020304" pitchFamily="18" charset="0"/>
              </a:rPr>
              <a:t>,”Forensic Analysis of Web Browser Records”, Journal of Software 2016.</a:t>
            </a: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dirty="0">
                <a:latin typeface="Times New Roman" panose="02020603050405020304" pitchFamily="18" charset="0"/>
                <a:cs typeface="Times New Roman" panose="02020603050405020304" pitchFamily="18" charset="0"/>
              </a:rPr>
              <a:t>Sherri David off Jonathan Ham, “Network Forensics Tracking Hackers through Cyberspace</a:t>
            </a:r>
            <a:r>
              <a:rPr lang="en-US" dirty="0">
                <a:latin typeface="Times New Roman" panose="02020603050405020304" pitchFamily="18" charset="0"/>
                <a:cs typeface="Times New Roman" panose="02020603050405020304" pitchFamily="18" charset="0"/>
              </a:rPr>
              <a:t>”, Pearson </a:t>
            </a:r>
            <a:r>
              <a:rPr lang="en-US" dirty="0" smtClean="0">
                <a:latin typeface="Times New Roman" panose="02020603050405020304" pitchFamily="18" charset="0"/>
                <a:cs typeface="Times New Roman" panose="02020603050405020304" pitchFamily="18" charset="0"/>
              </a:rPr>
              <a:t>Publication,2012.</a:t>
            </a:r>
            <a:endParaRPr lang="en-US" dirty="0">
              <a:latin typeface="Times New Roman" panose="02020603050405020304" pitchFamily="18" charset="0"/>
              <a:cs typeface="Times New Roman" panose="02020603050405020304" pitchFamily="18" charset="0"/>
            </a:endParaRP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FontTx/>
              <a:buAutoNum type="arabicPeriod"/>
            </a:pPr>
            <a:r>
              <a:rPr lang="en-US" dirty="0" err="1">
                <a:latin typeface="Times New Roman" panose="02020603050405020304" pitchFamily="18" charset="0"/>
                <a:cs typeface="Times New Roman" panose="02020603050405020304" pitchFamily="18" charset="0"/>
              </a:rPr>
              <a:t>Junghoon</a:t>
            </a:r>
            <a:r>
              <a:rPr lang="en-US" dirty="0">
                <a:latin typeface="Times New Roman" panose="02020603050405020304" pitchFamily="18" charset="0"/>
                <a:cs typeface="Times New Roman" panose="02020603050405020304" pitchFamily="18" charset="0"/>
              </a:rPr>
              <a:t> Oh , </a:t>
            </a:r>
            <a:r>
              <a:rPr lang="en-US" dirty="0" err="1">
                <a:latin typeface="Times New Roman" panose="02020603050405020304" pitchFamily="18" charset="0"/>
                <a:cs typeface="Times New Roman" panose="02020603050405020304" pitchFamily="18" charset="0"/>
              </a:rPr>
              <a:t>Seungbong</a:t>
            </a:r>
            <a:r>
              <a:rPr lang="en-US" dirty="0">
                <a:latin typeface="Times New Roman" panose="02020603050405020304" pitchFamily="18" charset="0"/>
                <a:cs typeface="Times New Roman" panose="02020603050405020304" pitchFamily="18" charset="0"/>
              </a:rPr>
              <a:t> Lee , </a:t>
            </a:r>
            <a:r>
              <a:rPr lang="en-US" dirty="0" err="1">
                <a:latin typeface="Times New Roman" panose="02020603050405020304" pitchFamily="18" charset="0"/>
                <a:cs typeface="Times New Roman" panose="02020603050405020304" pitchFamily="18" charset="0"/>
              </a:rPr>
              <a:t>Sangjin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Lee,“Advanced</a:t>
            </a:r>
            <a:r>
              <a:rPr lang="en-US" dirty="0">
                <a:latin typeface="Times New Roman" panose="02020603050405020304" pitchFamily="18" charset="0"/>
                <a:cs typeface="Times New Roman" panose="02020603050405020304" pitchFamily="18" charset="0"/>
              </a:rPr>
              <a:t> evidence collection and analysis of web browser </a:t>
            </a:r>
            <a:r>
              <a:rPr lang="en-US" dirty="0" err="1">
                <a:latin typeface="Times New Roman" panose="02020603050405020304" pitchFamily="18" charset="0"/>
                <a:cs typeface="Times New Roman" panose="02020603050405020304" pitchFamily="18" charset="0"/>
              </a:rPr>
              <a:t>Activity”,Digital</a:t>
            </a:r>
            <a:r>
              <a:rPr lang="en-US" dirty="0">
                <a:latin typeface="Times New Roman" panose="02020603050405020304" pitchFamily="18" charset="0"/>
                <a:cs typeface="Times New Roman" panose="02020603050405020304" pitchFamily="18" charset="0"/>
              </a:rPr>
              <a:t> Investigation.</a:t>
            </a:r>
          </a:p>
          <a:p>
            <a:pPr marL="342900" indent="-342900">
              <a:buFontTx/>
              <a:buAutoNum type="arabicPeriod"/>
            </a:pPr>
            <a:endParaRPr lang="en-US" dirty="0">
              <a:latin typeface="Times New Roman" panose="02020603050405020304" pitchFamily="18" charset="0"/>
              <a:cs typeface="Times New Roman" panose="02020603050405020304" pitchFamily="18" charset="0"/>
            </a:endParaRPr>
          </a:p>
          <a:p>
            <a:pPr marL="342900" indent="-342900">
              <a:buFontTx/>
              <a:buAutoNum type="arabicPeriod"/>
            </a:pPr>
            <a:r>
              <a:rPr lang="en-US" dirty="0">
                <a:latin typeface="Times New Roman" panose="02020603050405020304" pitchFamily="18" charset="0"/>
                <a:cs typeface="Times New Roman" panose="02020603050405020304" pitchFamily="18" charset="0"/>
              </a:rPr>
              <a:t>Andrew </a:t>
            </a:r>
            <a:r>
              <a:rPr lang="en-US" dirty="0" err="1">
                <a:latin typeface="Times New Roman" panose="02020603050405020304" pitchFamily="18" charset="0"/>
                <a:cs typeface="Times New Roman" panose="02020603050405020304" pitchFamily="18" charset="0"/>
              </a:rPr>
              <a:t>Marrington</a:t>
            </a:r>
            <a:r>
              <a:rPr lang="en-US" dirty="0">
                <a:latin typeface="Times New Roman" panose="02020603050405020304" pitchFamily="18" charset="0"/>
                <a:cs typeface="Times New Roman" panose="02020603050405020304" pitchFamily="18" charset="0"/>
              </a:rPr>
              <a:t>, Ibrahim </a:t>
            </a:r>
            <a:r>
              <a:rPr lang="en-US" dirty="0" err="1">
                <a:latin typeface="Times New Roman" panose="02020603050405020304" pitchFamily="18" charset="0"/>
                <a:cs typeface="Times New Roman" panose="02020603050405020304" pitchFamily="18" charset="0"/>
              </a:rPr>
              <a:t>Baggili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Talal</a:t>
            </a:r>
            <a:r>
              <a:rPr lang="en-US" dirty="0">
                <a:latin typeface="Times New Roman" panose="02020603050405020304" pitchFamily="18" charset="0"/>
                <a:cs typeface="Times New Roman" panose="02020603050405020304" pitchFamily="18" charset="0"/>
              </a:rPr>
              <a:t> Al Ismail, Ali Al </a:t>
            </a:r>
            <a:r>
              <a:rPr lang="en-US" dirty="0" err="1">
                <a:latin typeface="Times New Roman" panose="02020603050405020304" pitchFamily="18" charset="0"/>
                <a:cs typeface="Times New Roman" panose="02020603050405020304" pitchFamily="18" charset="0"/>
              </a:rPr>
              <a:t>Kaf</a:t>
            </a:r>
            <a:r>
              <a:rPr lang="en-US" dirty="0">
                <a:latin typeface="Times New Roman" panose="02020603050405020304" pitchFamily="18" charset="0"/>
                <a:cs typeface="Times New Roman" panose="02020603050405020304" pitchFamily="18" charset="0"/>
              </a:rPr>
              <a:t>, ”Portable Web Browser Forensics .</a:t>
            </a:r>
          </a:p>
          <a:p>
            <a:pPr marL="342900" indent="-342900">
              <a:buFontTx/>
              <a:buAutoNum type="arabicPeriod"/>
            </a:pPr>
            <a:endParaRPr lang="en-US" dirty="0">
              <a:latin typeface="Times New Roman" panose="02020603050405020304" pitchFamily="18" charset="0"/>
              <a:cs typeface="Times New Roman" panose="02020603050405020304" pitchFamily="18" charset="0"/>
            </a:endParaRPr>
          </a:p>
          <a:p>
            <a:pPr marL="342900" indent="-342900">
              <a:buFontTx/>
              <a:buAutoNum type="arabicPeriod"/>
            </a:pPr>
            <a:r>
              <a:rPr lang="en-US" dirty="0" err="1">
                <a:latin typeface="Times New Roman" panose="02020603050405020304" pitchFamily="18" charset="0"/>
                <a:cs typeface="Times New Roman" panose="02020603050405020304" pitchFamily="18" charset="0"/>
              </a:rPr>
              <a:t>Murilo</a:t>
            </a:r>
            <a:r>
              <a:rPr lang="en-US" dirty="0">
                <a:latin typeface="Times New Roman" panose="02020603050405020304" pitchFamily="18" charset="0"/>
                <a:cs typeface="Times New Roman" panose="02020603050405020304" pitchFamily="18" charset="0"/>
              </a:rPr>
              <a:t> Tito </a:t>
            </a:r>
            <a:r>
              <a:rPr lang="en-US" dirty="0" err="1">
                <a:latin typeface="Times New Roman" panose="02020603050405020304" pitchFamily="18" charset="0"/>
                <a:cs typeface="Times New Roman" panose="02020603050405020304" pitchFamily="18" charset="0"/>
              </a:rPr>
              <a:t>Pereira,”Forensic</a:t>
            </a:r>
            <a:r>
              <a:rPr lang="en-US" dirty="0">
                <a:latin typeface="Times New Roman" panose="02020603050405020304" pitchFamily="18" charset="0"/>
                <a:cs typeface="Times New Roman" panose="02020603050405020304" pitchFamily="18" charset="0"/>
              </a:rPr>
              <a:t> analysis of the Firefox3 internet history and recovery of deleted SQLite records”, Sciencedirect,2009.</a:t>
            </a:r>
          </a:p>
        </p:txBody>
      </p:sp>
    </p:spTree>
    <p:extLst>
      <p:ext uri="{BB962C8B-B14F-4D97-AF65-F5344CB8AC3E}">
        <p14:creationId xmlns:p14="http://schemas.microsoft.com/office/powerpoint/2010/main" val="27369152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228600" y="533400"/>
            <a:ext cx="8749145" cy="5909310"/>
          </a:xfrm>
          <a:prstGeom prst="rect">
            <a:avLst/>
          </a:prstGeom>
          <a:noFill/>
        </p:spPr>
        <p:txBody>
          <a:bodyPr wrap="square" rtlCol="0">
            <a:spAutoFit/>
          </a:bodyPr>
          <a:lstStyle/>
          <a:p>
            <a:pPr marL="342900" indent="-342900">
              <a:buFont typeface="+mj-lt"/>
              <a:buAutoNum type="arabicPeriod" startAt="8"/>
            </a:pPr>
            <a:r>
              <a:rPr lang="en-US" dirty="0" err="1">
                <a:latin typeface="Times New Roman" panose="02020603050405020304" pitchFamily="18" charset="0"/>
                <a:cs typeface="Times New Roman" panose="02020603050405020304" pitchFamily="18" charset="0"/>
              </a:rPr>
              <a:t>Taub</a:t>
            </a:r>
            <a:r>
              <a:rPr lang="en-US" dirty="0">
                <a:latin typeface="Times New Roman" panose="02020603050405020304" pitchFamily="18" charset="0"/>
                <a:cs typeface="Times New Roman" panose="02020603050405020304" pitchFamily="18" charset="0"/>
              </a:rPr>
              <a:t>, Eric A. (2006-04-05), "Deleting may be easy, but your hard drive still tells </a:t>
            </a:r>
            <a:r>
              <a:rPr lang="en-US" dirty="0" err="1">
                <a:latin typeface="Times New Roman" panose="02020603050405020304" pitchFamily="18" charset="0"/>
                <a:cs typeface="Times New Roman" panose="02020603050405020304" pitchFamily="18" charset="0"/>
              </a:rPr>
              <a:t>all“,New</a:t>
            </a:r>
            <a:r>
              <a:rPr lang="en-US" dirty="0">
                <a:latin typeface="Times New Roman" panose="02020603050405020304" pitchFamily="18" charset="0"/>
                <a:cs typeface="Times New Roman" panose="02020603050405020304" pitchFamily="18" charset="0"/>
              </a:rPr>
              <a:t> York Times. Retrieved 2009-01-11</a:t>
            </a:r>
          </a:p>
          <a:p>
            <a:pPr marL="342900" indent="-342900">
              <a:buFont typeface="+mj-lt"/>
              <a:buAutoNum type="arabicPeriod" startAt="8"/>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startAt="8"/>
            </a:pPr>
            <a:r>
              <a:rPr lang="en-US" dirty="0">
                <a:latin typeface="Times New Roman" panose="02020603050405020304" pitchFamily="18" charset="0"/>
                <a:cs typeface="Times New Roman" panose="02020603050405020304" pitchFamily="18" charset="0"/>
              </a:rPr>
              <a:t>The Best Internet Browser </a:t>
            </a:r>
            <a:r>
              <a:rPr lang="en-US" dirty="0" smtClean="0">
                <a:latin typeface="Times New Roman" panose="02020603050405020304" pitchFamily="18" charset="0"/>
                <a:cs typeface="Times New Roman" panose="02020603050405020304" pitchFamily="18" charset="0"/>
              </a:rPr>
              <a:t>Software- </a:t>
            </a:r>
            <a:r>
              <a:rPr lang="en-US" dirty="0" smtClean="0">
                <a:latin typeface="Times New Roman" panose="02020603050405020304" pitchFamily="18" charset="0"/>
                <a:cs typeface="Times New Roman" panose="02020603050405020304" pitchFamily="18" charset="0"/>
                <a:hlinkClick r:id="rId2"/>
              </a:rPr>
              <a:t>https://</a:t>
            </a:r>
            <a:r>
              <a:rPr lang="en-US" dirty="0">
                <a:latin typeface="Times New Roman" panose="02020603050405020304" pitchFamily="18" charset="0"/>
                <a:cs typeface="Times New Roman" panose="02020603050405020304" pitchFamily="18" charset="0"/>
                <a:hlinkClick r:id="rId2"/>
              </a:rPr>
              <a:t>www.toptenreviews.com/software/internet/best-internet-browser-software</a:t>
            </a:r>
            <a:r>
              <a:rPr lang="en-US" dirty="0" smtClean="0">
                <a:latin typeface="Times New Roman" panose="02020603050405020304" pitchFamily="18" charset="0"/>
                <a:cs typeface="Times New Roman" panose="02020603050405020304" pitchFamily="18" charset="0"/>
                <a:hlinkClick r:id="rId2"/>
              </a:rPr>
              <a:t>/</a:t>
            </a: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startAt="8"/>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startAt="8"/>
            </a:pPr>
            <a:r>
              <a:rPr lang="en-US" dirty="0">
                <a:latin typeface="Times New Roman" panose="02020603050405020304" pitchFamily="18" charset="0"/>
                <a:cs typeface="Times New Roman" panose="02020603050405020304" pitchFamily="18" charset="0"/>
              </a:rPr>
              <a:t>Web Browser </a:t>
            </a:r>
            <a:r>
              <a:rPr lang="en-US" dirty="0" smtClean="0">
                <a:latin typeface="Times New Roman" panose="02020603050405020304" pitchFamily="18" charset="0"/>
                <a:cs typeface="Times New Roman" panose="02020603050405020304" pitchFamily="18" charset="0"/>
              </a:rPr>
              <a:t>Forensics details part 1-</a:t>
            </a:r>
            <a:r>
              <a:rPr lang="en-US" b="1" dirty="0" smtClean="0"/>
              <a:t> </a:t>
            </a:r>
            <a:r>
              <a:rPr lang="en-US" dirty="0" smtClean="0">
                <a:latin typeface="Times New Roman" panose="02020603050405020304" pitchFamily="18" charset="0"/>
                <a:cs typeface="Times New Roman" panose="02020603050405020304" pitchFamily="18" charset="0"/>
                <a:hlinkClick r:id="rId3"/>
              </a:rPr>
              <a:t>https</a:t>
            </a:r>
            <a:r>
              <a:rPr lang="en-US" dirty="0">
                <a:latin typeface="Times New Roman" panose="02020603050405020304" pitchFamily="18" charset="0"/>
                <a:cs typeface="Times New Roman" panose="02020603050405020304" pitchFamily="18" charset="0"/>
                <a:hlinkClick r:id="rId3"/>
              </a:rPr>
              <a:t>://</a:t>
            </a:r>
            <a:r>
              <a:rPr lang="en-US" dirty="0" smtClean="0">
                <a:latin typeface="Times New Roman" panose="02020603050405020304" pitchFamily="18" charset="0"/>
                <a:cs typeface="Times New Roman" panose="02020603050405020304" pitchFamily="18" charset="0"/>
                <a:hlinkClick r:id="rId3"/>
              </a:rPr>
              <a:t>www.symantec.com/connect/articles/web-browser-forensics-part-1</a:t>
            </a: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startAt="8"/>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startAt="8"/>
            </a:pPr>
            <a:r>
              <a:rPr lang="en-US" dirty="0">
                <a:latin typeface="Times New Roman" panose="02020603050405020304" pitchFamily="18" charset="0"/>
                <a:cs typeface="Times New Roman" panose="02020603050405020304" pitchFamily="18" charset="0"/>
              </a:rPr>
              <a:t>Web Browser Forensics details part </a:t>
            </a:r>
            <a:r>
              <a:rPr lang="en-US" dirty="0" smtClean="0">
                <a:latin typeface="Times New Roman" panose="02020603050405020304" pitchFamily="18" charset="0"/>
                <a:cs typeface="Times New Roman" panose="02020603050405020304" pitchFamily="18" charset="0"/>
              </a:rPr>
              <a:t>2-</a:t>
            </a:r>
            <a:r>
              <a:rPr lang="en-US" b="1" dirty="0" smtClean="0"/>
              <a:t> </a:t>
            </a:r>
            <a:r>
              <a:rPr lang="en-US" dirty="0" smtClean="0">
                <a:latin typeface="Times New Roman" panose="02020603050405020304" pitchFamily="18" charset="0"/>
                <a:cs typeface="Times New Roman" panose="02020603050405020304" pitchFamily="18" charset="0"/>
                <a:hlinkClick r:id="rId4"/>
              </a:rPr>
              <a:t>https</a:t>
            </a:r>
            <a:r>
              <a:rPr lang="en-US" dirty="0">
                <a:latin typeface="Times New Roman" panose="02020603050405020304" pitchFamily="18" charset="0"/>
                <a:cs typeface="Times New Roman" panose="02020603050405020304" pitchFamily="18" charset="0"/>
                <a:hlinkClick r:id="rId4"/>
              </a:rPr>
              <a:t>://</a:t>
            </a:r>
            <a:r>
              <a:rPr lang="en-US" dirty="0" smtClean="0">
                <a:latin typeface="Times New Roman" panose="02020603050405020304" pitchFamily="18" charset="0"/>
                <a:cs typeface="Times New Roman" panose="02020603050405020304" pitchFamily="18" charset="0"/>
                <a:hlinkClick r:id="rId4"/>
              </a:rPr>
              <a:t>www.symantec.com/connect/articles/web-browser-forensics-part-2</a:t>
            </a: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startAt="8"/>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startAt="8"/>
            </a:pPr>
            <a:r>
              <a:rPr lang="en-US" dirty="0" smtClean="0">
                <a:latin typeface="Times New Roman" panose="02020603050405020304" pitchFamily="18" charset="0"/>
                <a:cs typeface="Times New Roman" panose="02020603050405020304" pitchFamily="18" charset="0"/>
              </a:rPr>
              <a:t>How to view cookies- </a:t>
            </a:r>
            <a:r>
              <a:rPr lang="en-US" dirty="0" smtClean="0">
                <a:solidFill>
                  <a:srgbClr val="0070C0"/>
                </a:solidFill>
                <a:latin typeface="Times New Roman" panose="02020603050405020304" pitchFamily="18" charset="0"/>
                <a:cs typeface="Times New Roman" panose="02020603050405020304" pitchFamily="18" charset="0"/>
                <a:hlinkClick r:id="rId5"/>
              </a:rPr>
              <a:t>https://www.wikihow.com/View-Cookies</a:t>
            </a:r>
            <a:endParaRPr lang="en-US" dirty="0" smtClean="0">
              <a:solidFill>
                <a:srgbClr val="0070C0"/>
              </a:solidFill>
              <a:latin typeface="Times New Roman" panose="02020603050405020304" pitchFamily="18" charset="0"/>
              <a:cs typeface="Times New Roman" panose="02020603050405020304" pitchFamily="18" charset="0"/>
            </a:endParaRPr>
          </a:p>
          <a:p>
            <a:pPr marL="342900" indent="-342900">
              <a:buFont typeface="+mj-lt"/>
              <a:buAutoNum type="arabicPeriod" startAt="8"/>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startAt="8"/>
            </a:pPr>
            <a:r>
              <a:rPr lang="en-US" dirty="0"/>
              <a:t>How to Recover Browser/Internet </a:t>
            </a:r>
            <a:r>
              <a:rPr lang="en-US" dirty="0" smtClean="0"/>
              <a:t>History-  </a:t>
            </a:r>
            <a:r>
              <a:rPr lang="en-US" dirty="0" smtClean="0">
                <a:latin typeface="Times New Roman" panose="02020603050405020304" pitchFamily="18" charset="0"/>
                <a:cs typeface="Times New Roman" panose="02020603050405020304" pitchFamily="18" charset="0"/>
                <a:hlinkClick r:id="rId6"/>
              </a:rPr>
              <a:t>https</a:t>
            </a:r>
            <a:r>
              <a:rPr lang="en-US" dirty="0">
                <a:latin typeface="Times New Roman" panose="02020603050405020304" pitchFamily="18" charset="0"/>
                <a:cs typeface="Times New Roman" panose="02020603050405020304" pitchFamily="18" charset="0"/>
                <a:hlinkClick r:id="rId6"/>
              </a:rPr>
              <a:t>://</a:t>
            </a:r>
            <a:r>
              <a:rPr lang="en-US" dirty="0" smtClean="0">
                <a:latin typeface="Times New Roman" panose="02020603050405020304" pitchFamily="18" charset="0"/>
                <a:cs typeface="Times New Roman" panose="02020603050405020304" pitchFamily="18" charset="0"/>
                <a:hlinkClick r:id="rId6"/>
              </a:rPr>
              <a:t>www.easeus.com/computer-instruction/recover-browser-internet-history.html</a:t>
            </a: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startAt="8"/>
            </a:pPr>
            <a:endParaRPr lang="en-US" dirty="0">
              <a:latin typeface="Times New Roman" panose="02020603050405020304" pitchFamily="18" charset="0"/>
              <a:cs typeface="Times New Roman" panose="02020603050405020304" pitchFamily="18" charset="0"/>
            </a:endParaRPr>
          </a:p>
          <a:p>
            <a:pPr marL="342900" indent="-342900">
              <a:buFont typeface="+mj-lt"/>
              <a:buAutoNum type="arabicPeriod" startAt="8"/>
            </a:pPr>
            <a:r>
              <a:rPr lang="en-US" dirty="0">
                <a:latin typeface="Times New Roman" panose="02020603050405020304" pitchFamily="18" charset="0"/>
                <a:cs typeface="Times New Roman" panose="02020603050405020304" pitchFamily="18" charset="0"/>
              </a:rPr>
              <a:t>Springer Open Journal, “Do private and portable web browsers leave incriminating</a:t>
            </a:r>
          </a:p>
          <a:p>
            <a:r>
              <a:rPr lang="en-US" dirty="0">
                <a:latin typeface="Times New Roman" panose="02020603050405020304" pitchFamily="18" charset="0"/>
                <a:cs typeface="Times New Roman" panose="02020603050405020304" pitchFamily="18" charset="0"/>
              </a:rPr>
              <a:t>evidence?: a forensic analysis of residual artifacts from private and portable web</a:t>
            </a:r>
          </a:p>
          <a:p>
            <a:r>
              <a:rPr lang="en-US" dirty="0">
                <a:latin typeface="Times New Roman" panose="02020603050405020304" pitchFamily="18" charset="0"/>
                <a:cs typeface="Times New Roman" panose="02020603050405020304" pitchFamily="18" charset="0"/>
              </a:rPr>
              <a:t>browsing sessions”, Donny J </a:t>
            </a:r>
            <a:r>
              <a:rPr lang="en-US" dirty="0" err="1">
                <a:latin typeface="Times New Roman" panose="02020603050405020304" pitchFamily="18" charset="0"/>
                <a:cs typeface="Times New Roman" panose="02020603050405020304" pitchFamily="18" charset="0"/>
              </a:rPr>
              <a:t>Ohana</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Narasimha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Shashidhar</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9938530"/>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514600"/>
            <a:ext cx="5257800" cy="1143000"/>
          </a:xfrm>
        </p:spPr>
        <p:txBody>
          <a:bodyPr/>
          <a:lstStyle/>
          <a:p>
            <a:r>
              <a:rPr lang="en-US" sz="6600" cap="none"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540247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22960"/>
            <a:ext cx="8839200" cy="548640"/>
          </a:xfrm>
        </p:spPr>
        <p:txBody>
          <a:bodyPr/>
          <a:lstStyle/>
          <a:p>
            <a:r>
              <a:rPr lang="en-US" dirty="0" smtClean="0"/>
              <a:t>Step 1: Go to C drive and open on </a:t>
            </a:r>
            <a:r>
              <a:rPr lang="en-US" cap="none" dirty="0" smtClean="0"/>
              <a:t>Users</a:t>
            </a:r>
            <a:r>
              <a:rPr lang="en-US" dirty="0" smtClean="0"/>
              <a:t> folder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0"/>
            <a:ext cx="9144000" cy="5334000"/>
          </a:xfrm>
        </p:spPr>
      </p:pic>
      <p:sp>
        <p:nvSpPr>
          <p:cNvPr id="5" name="Title 1"/>
          <p:cNvSpPr txBox="1">
            <a:spLocks/>
          </p:cNvSpPr>
          <p:nvPr/>
        </p:nvSpPr>
        <p:spPr>
          <a:xfrm>
            <a:off x="76200" y="137160"/>
            <a:ext cx="9144000" cy="54864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cap="none" dirty="0" smtClean="0">
                <a:solidFill>
                  <a:srgbClr val="FF0000"/>
                </a:solidFill>
              </a:rPr>
              <a:t>1. GOOGLE CHROME HISTORY LOCATION IN USER SYSTEM </a:t>
            </a:r>
            <a:endParaRPr lang="en-US" u="sng" cap="none" dirty="0">
              <a:solidFill>
                <a:srgbClr val="FF0000"/>
              </a:solidFill>
            </a:endParaRPr>
          </a:p>
        </p:txBody>
      </p:sp>
    </p:spTree>
    <p:extLst>
      <p:ext uri="{BB962C8B-B14F-4D97-AF65-F5344CB8AC3E}">
        <p14:creationId xmlns:p14="http://schemas.microsoft.com/office/powerpoint/2010/main" val="3242780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067800" cy="990600"/>
          </a:xfrm>
        </p:spPr>
        <p:txBody>
          <a:bodyPr/>
          <a:lstStyle/>
          <a:p>
            <a:r>
              <a:rPr lang="en-US" dirty="0" smtClean="0"/>
              <a:t>Step 2: Click on system user (</a:t>
            </a:r>
            <a:r>
              <a:rPr lang="en-US" cap="none" dirty="0" smtClean="0"/>
              <a:t>This System MAYUR is System User 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8800"/>
            <a:ext cx="9144000" cy="5029200"/>
          </a:xfrm>
        </p:spPr>
      </p:pic>
    </p:spTree>
    <p:extLst>
      <p:ext uri="{BB962C8B-B14F-4D97-AF65-F5344CB8AC3E}">
        <p14:creationId xmlns:p14="http://schemas.microsoft.com/office/powerpoint/2010/main" val="1824788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670560"/>
            <a:ext cx="7520940" cy="548640"/>
          </a:xfrm>
        </p:spPr>
        <p:txBody>
          <a:bodyPr/>
          <a:lstStyle/>
          <a:p>
            <a:r>
              <a:rPr lang="en-US" dirty="0" smtClean="0"/>
              <a:t>Step 3: open </a:t>
            </a:r>
            <a:r>
              <a:rPr lang="en-US" cap="none" dirty="0" err="1" smtClean="0"/>
              <a:t>AppData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8800"/>
            <a:ext cx="9144000" cy="5029200"/>
          </a:xfrm>
        </p:spPr>
      </p:pic>
    </p:spTree>
    <p:extLst>
      <p:ext uri="{BB962C8B-B14F-4D97-AF65-F5344CB8AC3E}">
        <p14:creationId xmlns:p14="http://schemas.microsoft.com/office/powerpoint/2010/main" val="2544599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click on l</a:t>
            </a:r>
            <a:r>
              <a:rPr lang="en-US" cap="none" dirty="0" smtClean="0"/>
              <a:t>ocal</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295400"/>
            <a:ext cx="8077200" cy="5260084"/>
          </a:xfrm>
        </p:spPr>
      </p:pic>
    </p:spTree>
    <p:extLst>
      <p:ext uri="{BB962C8B-B14F-4D97-AF65-F5344CB8AC3E}">
        <p14:creationId xmlns:p14="http://schemas.microsoft.com/office/powerpoint/2010/main" val="379836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18160"/>
            <a:ext cx="7520940" cy="548640"/>
          </a:xfrm>
        </p:spPr>
        <p:txBody>
          <a:bodyPr/>
          <a:lstStyle/>
          <a:p>
            <a:r>
              <a:rPr lang="en-US" dirty="0" smtClean="0"/>
              <a:t>Step 5: Click on </a:t>
            </a:r>
            <a:r>
              <a:rPr lang="en-US" cap="none" dirty="0" smtClean="0"/>
              <a:t>Google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35" y="1600201"/>
            <a:ext cx="9165035" cy="5257800"/>
          </a:xfrm>
        </p:spPr>
      </p:pic>
    </p:spTree>
    <p:extLst>
      <p:ext uri="{BB962C8B-B14F-4D97-AF65-F5344CB8AC3E}">
        <p14:creationId xmlns:p14="http://schemas.microsoft.com/office/powerpoint/2010/main" val="23699547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click on </a:t>
            </a:r>
            <a:r>
              <a:rPr lang="en-US" cap="none" dirty="0" smtClean="0"/>
              <a:t>Chrome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5" y="1481138"/>
            <a:ext cx="9130145" cy="4538662"/>
          </a:xfrm>
        </p:spPr>
      </p:pic>
    </p:spTree>
    <p:extLst>
      <p:ext uri="{BB962C8B-B14F-4D97-AF65-F5344CB8AC3E}">
        <p14:creationId xmlns:p14="http://schemas.microsoft.com/office/powerpoint/2010/main" val="25687295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7: click on </a:t>
            </a:r>
            <a:r>
              <a:rPr lang="en-US" cap="none" dirty="0" smtClean="0"/>
              <a:t>User Data </a:t>
            </a:r>
            <a:r>
              <a:rPr lang="en-US" dirty="0" smtClean="0"/>
              <a:t>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557338"/>
            <a:ext cx="9144000" cy="4233862"/>
          </a:xfrm>
        </p:spPr>
      </p:pic>
    </p:spTree>
    <p:extLst>
      <p:ext uri="{BB962C8B-B14F-4D97-AF65-F5344CB8AC3E}">
        <p14:creationId xmlns:p14="http://schemas.microsoft.com/office/powerpoint/2010/main" val="2544599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8: click on </a:t>
            </a:r>
            <a:r>
              <a:rPr lang="en-US" cap="none" dirty="0" smtClean="0"/>
              <a:t>Default</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4" y="1371600"/>
            <a:ext cx="9156935" cy="5486400"/>
          </a:xfrm>
        </p:spPr>
      </p:pic>
    </p:spTree>
    <p:extLst>
      <p:ext uri="{BB962C8B-B14F-4D97-AF65-F5344CB8AC3E}">
        <p14:creationId xmlns:p14="http://schemas.microsoft.com/office/powerpoint/2010/main" val="37983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65760"/>
            <a:ext cx="6949440" cy="548640"/>
          </a:xfrm>
        </p:spPr>
        <p:txBody>
          <a:bodyPr>
            <a:normAutofit fontScale="90000"/>
          </a:bodyPr>
          <a:lstStyle/>
          <a:p>
            <a:pPr algn="ctr"/>
            <a:r>
              <a:rPr lang="en-US" sz="4000" b="1" u="sng" dirty="0" smtClean="0">
                <a:solidFill>
                  <a:srgbClr val="FF0000"/>
                </a:solidFill>
              </a:rPr>
              <a:t>Content</a:t>
            </a:r>
            <a:endParaRPr lang="en-US" sz="4000" b="1" u="sng" dirty="0">
              <a:solidFill>
                <a:srgbClr val="FF0000"/>
              </a:solidFill>
            </a:endParaRPr>
          </a:p>
        </p:txBody>
      </p:sp>
      <p:sp>
        <p:nvSpPr>
          <p:cNvPr id="3" name="Content Placeholder 2"/>
          <p:cNvSpPr>
            <a:spLocks noGrp="1"/>
          </p:cNvSpPr>
          <p:nvPr>
            <p:ph idx="1"/>
          </p:nvPr>
        </p:nvSpPr>
        <p:spPr>
          <a:xfrm>
            <a:off x="381000" y="1259955"/>
            <a:ext cx="8321040" cy="5217045"/>
          </a:xfrm>
        </p:spPr>
        <p:txBody>
          <a:bodyPr>
            <a:noAutofit/>
          </a:bodyPr>
          <a:lstStyle/>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Sources of Browser’s Data</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Challenges</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Literature Details</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Recovery method for deleted information in Web browsers</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Locations of Internet Browser Artifacts</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Statement of the problem</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Block Diagram</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Propose System Modules</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References</a:t>
            </a:r>
          </a:p>
          <a:p>
            <a:pPr>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6716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7924800" cy="548640"/>
          </a:xfrm>
        </p:spPr>
        <p:txBody>
          <a:bodyPr>
            <a:normAutofit/>
          </a:bodyPr>
          <a:lstStyle/>
          <a:p>
            <a:r>
              <a:rPr lang="en-US" cap="none" dirty="0" smtClean="0"/>
              <a:t>STEP 9: View all Details of Google Chrome</a:t>
            </a:r>
            <a:endParaRPr lang="en-US" cap="non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1600"/>
            <a:ext cx="9138570" cy="5486400"/>
          </a:xfrm>
        </p:spPr>
      </p:pic>
    </p:spTree>
    <p:extLst>
      <p:ext uri="{BB962C8B-B14F-4D97-AF65-F5344CB8AC3E}">
        <p14:creationId xmlns:p14="http://schemas.microsoft.com/office/powerpoint/2010/main" val="30727650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838200"/>
            <a:ext cx="8763000" cy="6001643"/>
          </a:xfrm>
          <a:prstGeom prst="rect">
            <a:avLst/>
          </a:prstGeom>
        </p:spPr>
        <p:txBody>
          <a:bodyPr wrap="square">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2. Mozilla </a:t>
            </a:r>
            <a:r>
              <a:rPr lang="en-US" sz="2400" b="1" u="sng" dirty="0">
                <a:solidFill>
                  <a:srgbClr val="00B0F0"/>
                </a:solidFill>
                <a:latin typeface="Times New Roman" panose="02020603050405020304" pitchFamily="18" charset="0"/>
                <a:cs typeface="Times New Roman" panose="02020603050405020304" pitchFamily="18" charset="0"/>
              </a:rPr>
              <a:t>Firefox </a:t>
            </a:r>
            <a:r>
              <a:rPr lang="en-US" sz="2400" u="sng" dirty="0" smtClean="0">
                <a:solidFill>
                  <a:srgbClr val="00B0F0"/>
                </a:solidFill>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History:</a:t>
            </a:r>
          </a:p>
          <a:p>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:\Users\SYSTEM_USER\AppData\Roaming\Mozilla\Firefox\Profiles\ </a:t>
            </a:r>
            <a:r>
              <a:rPr lang="en-US" dirty="0" smtClean="0">
                <a:latin typeface="Times New Roman" panose="02020603050405020304" pitchFamily="18" charset="0"/>
                <a:cs typeface="Times New Roman" panose="02020603050405020304" pitchFamily="18" charset="0"/>
              </a:rPr>
              <a:t>l7ohums2.default-1429948445160</a:t>
            </a:r>
          </a:p>
          <a:p>
            <a:endParaRPr lang="en-US"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Bookmarks</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Users\SYSTEM_USER\AppData\Roaming\Mozilla\Firefox\Profiles\l7ohums2.default-1429948445160\bookmarkbackups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Plugins</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Users\SYSTEM_USER\AppData\Roaming\Mozilla\Firefox\Profiles\l7ohums2.default-1429948445160\searchplugins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Sessions</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Users\SYSTEM_USER\AppData\Roaming\Mozilla\Firefox\Profiles\l7ohums2.default-1429948445160\sessionstore-backups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Cookies</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Users\SYSTEM_USER\AppData\Roaming\Mozilla\Firefox\Profiles\l7ohums2.default-1429948445160</a:t>
            </a:r>
            <a:endParaRPr lang="en-US" dirty="0">
              <a:latin typeface="Times New Roman" panose="02020603050405020304" pitchFamily="18" charset="0"/>
              <a:cs typeface="Times New Roman" panose="02020603050405020304" pitchFamily="18" charset="0"/>
            </a:endParaRPr>
          </a:p>
        </p:txBody>
      </p:sp>
      <p:sp>
        <p:nvSpPr>
          <p:cNvPr id="3" name="Title 1"/>
          <p:cNvSpPr txBox="1">
            <a:spLocks/>
          </p:cNvSpPr>
          <p:nvPr/>
        </p:nvSpPr>
        <p:spPr>
          <a:xfrm>
            <a:off x="76200" y="228600"/>
            <a:ext cx="8991600" cy="533400"/>
          </a:xfrm>
          <a:prstGeom prst="rect">
            <a:avLst/>
          </a:prstGeom>
        </p:spPr>
        <p:txBody>
          <a:bodyP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u="sng" dirty="0" smtClean="0">
                <a:solidFill>
                  <a:srgbClr val="FF0000"/>
                </a:solidFill>
                <a:latin typeface="Times New Roman" panose="02020603050405020304" pitchFamily="18" charset="0"/>
                <a:cs typeface="Times New Roman" panose="02020603050405020304" pitchFamily="18" charset="0"/>
              </a:rPr>
              <a:t>File path Locations of Internet Browsers</a:t>
            </a:r>
            <a:endParaRPr lang="en-US"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155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762000" y="975360"/>
            <a:ext cx="7520940" cy="548640"/>
          </a:xfrm>
        </p:spPr>
        <p:txBody>
          <a:bodyPr>
            <a:normAutofit/>
          </a:bodyPr>
          <a:lstStyle/>
          <a:p>
            <a:r>
              <a:rPr lang="en-US" u="sng" dirty="0" smtClean="0">
                <a:solidFill>
                  <a:srgbClr val="FF0000"/>
                </a:solidFill>
              </a:rPr>
              <a:t>history path of Mozilla </a:t>
            </a:r>
            <a:r>
              <a:rPr lang="en-US" u="sng" dirty="0">
                <a:solidFill>
                  <a:srgbClr val="FF0000"/>
                </a:solidFill>
              </a:rPr>
              <a:t>Firefox browser</a:t>
            </a:r>
          </a:p>
        </p:txBody>
      </p:sp>
      <p:sp>
        <p:nvSpPr>
          <p:cNvPr id="3" name="Content Placeholder 2"/>
          <p:cNvSpPr>
            <a:spLocks noGrp="1"/>
          </p:cNvSpPr>
          <p:nvPr>
            <p:ph idx="1"/>
          </p:nvPr>
        </p:nvSpPr>
        <p:spPr>
          <a:xfrm>
            <a:off x="822960" y="2015028"/>
            <a:ext cx="7520940" cy="4538172"/>
          </a:xfrm>
        </p:spPr>
        <p:txBody>
          <a:bodyPr>
            <a:noAutofit/>
          </a:bodyPr>
          <a:lstStyle/>
          <a:p>
            <a:r>
              <a:rPr lang="en-US" sz="2400" smtClean="0">
                <a:latin typeface="Times New Roman" panose="02020603050405020304" pitchFamily="18" charset="0"/>
                <a:cs typeface="Times New Roman" panose="02020603050405020304" pitchFamily="18" charset="0"/>
              </a:rPr>
              <a:t>Mozilla Firefox : </a:t>
            </a:r>
            <a:r>
              <a:rPr lang="en-US" sz="2400" i="1" smtClean="0">
                <a:latin typeface="Times New Roman" panose="02020603050405020304" pitchFamily="18" charset="0"/>
                <a:cs typeface="Times New Roman" panose="02020603050405020304" pitchFamily="18" charset="0"/>
              </a:rPr>
              <a:t> </a:t>
            </a:r>
          </a:p>
          <a:p>
            <a:endParaRPr lang="en-US" sz="2400" i="1" smtClean="0">
              <a:latin typeface="Times New Roman" panose="02020603050405020304" pitchFamily="18" charset="0"/>
              <a:cs typeface="Times New Roman" panose="02020603050405020304" pitchFamily="18" charset="0"/>
            </a:endParaRPr>
          </a:p>
          <a:p>
            <a:r>
              <a:rPr lang="en-US" sz="2400" i="1" smtClean="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C:\Users\SYSTEM_USER\AppData\Roaming\Mozilla\Firefox\Profiles\ l7ohums2.default-1429948445160</a:t>
            </a:r>
          </a:p>
          <a:p>
            <a:endParaRPr lang="en-US" sz="2400" smtClean="0">
              <a:latin typeface="Times New Roman" panose="02020603050405020304" pitchFamily="18" charset="0"/>
              <a:cs typeface="Times New Roman" panose="02020603050405020304" pitchFamily="18" charset="0"/>
            </a:endParaRPr>
          </a:p>
          <a:p>
            <a:r>
              <a:rPr lang="en-US" sz="2400" smtClean="0">
                <a:latin typeface="Times New Roman" panose="02020603050405020304" pitchFamily="18" charset="0"/>
                <a:cs typeface="Times New Roman" panose="02020603050405020304" pitchFamily="18" charset="0"/>
              </a:rPr>
              <a:t>Possible Attack:</a:t>
            </a:r>
            <a:r>
              <a:rPr lang="en-US" sz="2400" b="0" smtClean="0"/>
              <a:t> </a:t>
            </a:r>
            <a:r>
              <a:rPr lang="en-US" sz="2400" b="0" smtClean="0">
                <a:latin typeface="Times New Roman" panose="02020603050405020304" pitchFamily="18" charset="0"/>
                <a:cs typeface="Times New Roman" panose="02020603050405020304" pitchFamily="18" charset="0"/>
              </a:rPr>
              <a:t>Researchers warn hundreds of popular Firefox browser extensions are vulnerable to attack that could give hackers control of Mac OS X and Windows computers.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8995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84860" y="899160"/>
            <a:ext cx="8130540" cy="548640"/>
          </a:xfrm>
        </p:spPr>
        <p:txBody>
          <a:bodyPr/>
          <a:lstStyle/>
          <a:p>
            <a:r>
              <a:rPr lang="en-US" dirty="0" smtClean="0"/>
              <a:t>Step 1: open c drive and open </a:t>
            </a:r>
            <a:r>
              <a:rPr lang="en-US" cap="none" dirty="0" smtClean="0"/>
              <a:t>Users</a:t>
            </a:r>
            <a:r>
              <a:rPr lang="en-US" dirty="0" smtClean="0"/>
              <a:t> folder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0"/>
            <a:ext cx="9161465" cy="5334000"/>
          </a:xfrm>
        </p:spPr>
      </p:pic>
      <p:sp>
        <p:nvSpPr>
          <p:cNvPr id="4" name="Title 1"/>
          <p:cNvSpPr txBox="1">
            <a:spLocks/>
          </p:cNvSpPr>
          <p:nvPr/>
        </p:nvSpPr>
        <p:spPr>
          <a:xfrm>
            <a:off x="685800" y="137160"/>
            <a:ext cx="7696200" cy="54864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cap="none" dirty="0" smtClean="0">
                <a:solidFill>
                  <a:srgbClr val="FF0000"/>
                </a:solidFill>
              </a:rPr>
              <a:t>2. Mozilla Firefox History Location in User System </a:t>
            </a:r>
            <a:endParaRPr lang="en-US" u="sng" cap="none" dirty="0">
              <a:solidFill>
                <a:srgbClr val="FF0000"/>
              </a:solidFill>
            </a:endParaRPr>
          </a:p>
        </p:txBody>
      </p:sp>
    </p:spTree>
    <p:extLst>
      <p:ext uri="{BB962C8B-B14F-4D97-AF65-F5344CB8AC3E}">
        <p14:creationId xmlns:p14="http://schemas.microsoft.com/office/powerpoint/2010/main" val="1644511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29640"/>
          </a:xfrm>
        </p:spPr>
        <p:txBody>
          <a:bodyPr/>
          <a:lstStyle/>
          <a:p>
            <a:r>
              <a:rPr lang="en-US" dirty="0" smtClean="0"/>
              <a:t>Step 2: </a:t>
            </a:r>
            <a:r>
              <a:rPr lang="en-US" dirty="0"/>
              <a:t>Click on system user (</a:t>
            </a:r>
            <a:r>
              <a:rPr lang="en-US" cap="none" dirty="0"/>
              <a:t>This System MAYUR </a:t>
            </a:r>
            <a:r>
              <a:rPr lang="en-US" cap="none" dirty="0" smtClean="0"/>
              <a:t>is </a:t>
            </a:r>
            <a:r>
              <a:rPr lang="en-US" cap="none" dirty="0"/>
              <a:t>System User 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9951"/>
            <a:ext cx="9110444" cy="4491249"/>
          </a:xfrm>
        </p:spPr>
      </p:pic>
    </p:spTree>
    <p:extLst>
      <p:ext uri="{BB962C8B-B14F-4D97-AF65-F5344CB8AC3E}">
        <p14:creationId xmlns:p14="http://schemas.microsoft.com/office/powerpoint/2010/main" val="38216126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3: click on </a:t>
            </a:r>
            <a:r>
              <a:rPr lang="en-US" dirty="0" err="1" smtClean="0"/>
              <a:t>a</a:t>
            </a:r>
            <a:r>
              <a:rPr lang="en-US" cap="none" dirty="0" err="1" smtClean="0"/>
              <a:t>pp</a:t>
            </a:r>
            <a:r>
              <a:rPr lang="en-US" dirty="0" err="1" smtClean="0"/>
              <a:t>d</a:t>
            </a:r>
            <a:r>
              <a:rPr lang="en-US" cap="none" dirty="0" err="1" smtClean="0"/>
              <a:t>ata</a:t>
            </a:r>
            <a:r>
              <a:rPr lang="en-US" cap="none"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832" y="1676400"/>
            <a:ext cx="8532368" cy="4343400"/>
          </a:xfrm>
        </p:spPr>
      </p:pic>
    </p:spTree>
    <p:extLst>
      <p:ext uri="{BB962C8B-B14F-4D97-AF65-F5344CB8AC3E}">
        <p14:creationId xmlns:p14="http://schemas.microsoft.com/office/powerpoint/2010/main" val="26900173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4: click on r</a:t>
            </a:r>
            <a:r>
              <a:rPr lang="en-US" cap="none" dirty="0" smtClean="0"/>
              <a:t>oaming </a:t>
            </a:r>
            <a:r>
              <a:rPr lang="en-US" dirty="0" smtClean="0"/>
              <a:t>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468352"/>
            <a:ext cx="9144000" cy="4551448"/>
          </a:xfrm>
        </p:spPr>
      </p:pic>
    </p:spTree>
    <p:extLst>
      <p:ext uri="{BB962C8B-B14F-4D97-AF65-F5344CB8AC3E}">
        <p14:creationId xmlns:p14="http://schemas.microsoft.com/office/powerpoint/2010/main" val="9523934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5: click on M</a:t>
            </a:r>
            <a:r>
              <a:rPr lang="en-US" cap="none" dirty="0" smtClean="0"/>
              <a:t>ozilla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16397"/>
            <a:ext cx="9144000" cy="5541603"/>
          </a:xfrm>
        </p:spPr>
      </p:pic>
    </p:spTree>
    <p:extLst>
      <p:ext uri="{BB962C8B-B14F-4D97-AF65-F5344CB8AC3E}">
        <p14:creationId xmlns:p14="http://schemas.microsoft.com/office/powerpoint/2010/main" val="3581678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click on </a:t>
            </a:r>
            <a:r>
              <a:rPr lang="en-US" dirty="0" err="1" smtClean="0"/>
              <a:t>f</a:t>
            </a:r>
            <a:r>
              <a:rPr lang="en-US" cap="none" dirty="0" err="1" smtClean="0"/>
              <a:t>irefox</a:t>
            </a:r>
            <a:r>
              <a:rPr lang="en-US" cap="none" dirty="0" smtClean="0"/>
              <a:t> </a:t>
            </a:r>
            <a:r>
              <a:rPr lang="en-US" dirty="0" smtClean="0"/>
              <a:t>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29" y="1633538"/>
            <a:ext cx="9130771" cy="4310062"/>
          </a:xfrm>
        </p:spPr>
      </p:pic>
    </p:spTree>
    <p:extLst>
      <p:ext uri="{BB962C8B-B14F-4D97-AF65-F5344CB8AC3E}">
        <p14:creationId xmlns:p14="http://schemas.microsoft.com/office/powerpoint/2010/main" val="35926497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7: click on p</a:t>
            </a:r>
            <a:r>
              <a:rPr lang="en-US" cap="none" dirty="0" smtClean="0"/>
              <a:t>rofile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3" y="1524836"/>
            <a:ext cx="9139137" cy="4494964"/>
          </a:xfrm>
        </p:spPr>
      </p:pic>
    </p:spTree>
    <p:extLst>
      <p:ext uri="{BB962C8B-B14F-4D97-AF65-F5344CB8AC3E}">
        <p14:creationId xmlns:p14="http://schemas.microsoft.com/office/powerpoint/2010/main" val="40205036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597140" cy="1143000"/>
          </a:xfrm>
        </p:spPr>
        <p:txBody>
          <a:bodyPr/>
          <a:lstStyle/>
          <a:p>
            <a:pPr algn="ctr"/>
            <a:r>
              <a:rPr lang="en-US" sz="3200" b="1" u="sng" dirty="0" smtClean="0">
                <a:solidFill>
                  <a:srgbClr val="FF0000"/>
                </a:solidFill>
                <a:latin typeface="Times New Roman" panose="02020603050405020304" pitchFamily="18" charset="0"/>
                <a:cs typeface="Times New Roman" panose="02020603050405020304" pitchFamily="18" charset="0"/>
              </a:rPr>
              <a:t>Introduction</a:t>
            </a:r>
            <a:r>
              <a:rPr lang="en-US" sz="3200" b="1" dirty="0" smtClean="0">
                <a:solidFill>
                  <a:srgbClr val="FF0000"/>
                </a:solidFill>
                <a:latin typeface="Times New Roman" panose="02020603050405020304" pitchFamily="18" charset="0"/>
                <a:cs typeface="Times New Roman" panose="02020603050405020304" pitchFamily="18" charset="0"/>
              </a:rPr>
              <a:t/>
            </a:r>
            <a:br>
              <a:rPr lang="en-US" sz="3200" b="1" dirty="0" smtClean="0">
                <a:solidFill>
                  <a:srgbClr val="FF0000"/>
                </a:solidFill>
                <a:latin typeface="Times New Roman" panose="02020603050405020304" pitchFamily="18" charset="0"/>
                <a:cs typeface="Times New Roman" panose="02020603050405020304" pitchFamily="18" charset="0"/>
              </a:rPr>
            </a:br>
            <a:r>
              <a:rPr lang="en-US" b="1" dirty="0"/>
              <a:t/>
            </a:r>
            <a:br>
              <a:rPr lang="en-US" b="1" dirty="0"/>
            </a:br>
            <a:r>
              <a:rPr lang="en-US" sz="2400" b="1" u="sng" dirty="0">
                <a:solidFill>
                  <a:srgbClr val="0070C0"/>
                </a:solidFill>
                <a:latin typeface="Times New Roman" panose="02020603050405020304" pitchFamily="18" charset="0"/>
                <a:cs typeface="Times New Roman" panose="02020603050405020304" pitchFamily="18" charset="0"/>
              </a:rPr>
              <a:t>Sources Of Browser’s Data</a:t>
            </a:r>
            <a:endParaRPr lang="en-US" b="1" u="sng" dirty="0">
              <a:solidFill>
                <a:srgbClr val="0070C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914400" y="1524000"/>
            <a:ext cx="7696200" cy="5262979"/>
          </a:xfrm>
          <a:prstGeom prst="rect">
            <a:avLst/>
          </a:prstGeom>
          <a:noFill/>
        </p:spPr>
        <p:txBody>
          <a:bodyPr wrap="square" rtlCol="0">
            <a:spAutoFit/>
          </a:bodyPr>
          <a:lstStyle/>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Surfing history: </a:t>
            </a:r>
            <a:r>
              <a:rPr lang="en-US" sz="2400" dirty="0">
                <a:latin typeface="Times New Roman" panose="02020603050405020304" pitchFamily="18" charset="0"/>
                <a:cs typeface="Times New Roman" panose="02020603050405020304" pitchFamily="18" charset="0"/>
              </a:rPr>
              <a:t>User internet surfing history </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Bookmarks:</a:t>
            </a:r>
            <a:r>
              <a:rPr lang="en-US" sz="2400" dirty="0">
                <a:latin typeface="Times New Roman" panose="02020603050405020304" pitchFamily="18" charset="0"/>
                <a:cs typeface="Times New Roman" panose="02020603050405020304" pitchFamily="18" charset="0"/>
              </a:rPr>
              <a:t> Tis are the saved pages and links we may ant to used in future.</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Download:</a:t>
            </a:r>
            <a:r>
              <a:rPr lang="en-US" sz="2400" dirty="0">
                <a:latin typeface="Times New Roman" panose="02020603050405020304" pitchFamily="18" charset="0"/>
                <a:cs typeface="Times New Roman" panose="02020603050405020304" pitchFamily="18" charset="0"/>
              </a:rPr>
              <a:t> This are data related to the downloaded content  by user.</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Cookies:</a:t>
            </a:r>
            <a:r>
              <a:rPr lang="en-US" sz="2400" dirty="0">
                <a:latin typeface="Times New Roman" panose="02020603050405020304" pitchFamily="18" charset="0"/>
                <a:cs typeface="Times New Roman" panose="02020603050405020304" pitchFamily="18" charset="0"/>
              </a:rPr>
              <a:t> This are the user history logs used to get History from long period of time. It stores username and password.</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Cache: </a:t>
            </a:r>
            <a:r>
              <a:rPr lang="en-US" sz="2400" dirty="0">
                <a:latin typeface="Times New Roman" panose="02020603050405020304" pitchFamily="18" charset="0"/>
                <a:cs typeface="Times New Roman" panose="02020603050405020304" pitchFamily="18" charset="0"/>
              </a:rPr>
              <a:t>This is the recent surfing history of user. It is around 3 MB of memory.</a:t>
            </a:r>
          </a:p>
        </p:txBody>
      </p:sp>
    </p:spTree>
    <p:extLst>
      <p:ext uri="{BB962C8B-B14F-4D97-AF65-F5344CB8AC3E}">
        <p14:creationId xmlns:p14="http://schemas.microsoft.com/office/powerpoint/2010/main" val="26573317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8: click on i7</a:t>
            </a:r>
            <a:r>
              <a:rPr lang="en-US" cap="none" dirty="0" smtClean="0"/>
              <a:t>ohums2.default</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1" y="1343307"/>
            <a:ext cx="8610599" cy="5286093"/>
          </a:xfrm>
        </p:spPr>
      </p:pic>
    </p:spTree>
    <p:extLst>
      <p:ext uri="{BB962C8B-B14F-4D97-AF65-F5344CB8AC3E}">
        <p14:creationId xmlns:p14="http://schemas.microsoft.com/office/powerpoint/2010/main" val="743086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7696200" cy="548640"/>
          </a:xfrm>
        </p:spPr>
        <p:txBody>
          <a:bodyPr>
            <a:normAutofit/>
          </a:bodyPr>
          <a:lstStyle/>
          <a:p>
            <a:r>
              <a:rPr lang="en-US" cap="none" dirty="0" smtClean="0"/>
              <a:t>STEP 9: View all details of </a:t>
            </a:r>
            <a:r>
              <a:rPr lang="en-US" cap="none" dirty="0"/>
              <a:t>Mozilla </a:t>
            </a:r>
            <a:r>
              <a:rPr lang="en-US" cap="none" dirty="0" smtClean="0"/>
              <a:t>Firefox</a:t>
            </a:r>
            <a:endParaRPr lang="en-US" cap="non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59810"/>
            <a:ext cx="9144000" cy="5598190"/>
          </a:xfrm>
        </p:spPr>
      </p:pic>
    </p:spTree>
    <p:extLst>
      <p:ext uri="{BB962C8B-B14F-4D97-AF65-F5344CB8AC3E}">
        <p14:creationId xmlns:p14="http://schemas.microsoft.com/office/powerpoint/2010/main" val="33189404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2400" y="1022152"/>
            <a:ext cx="8839200" cy="4616648"/>
          </a:xfrm>
          <a:prstGeom prst="rect">
            <a:avLst/>
          </a:prstGeom>
        </p:spPr>
        <p:txBody>
          <a:bodyPr wrap="square">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3. Internet </a:t>
            </a:r>
            <a:r>
              <a:rPr lang="en-US" sz="2400" b="1" u="sng" dirty="0">
                <a:solidFill>
                  <a:srgbClr val="00B0F0"/>
                </a:solidFill>
                <a:latin typeface="Times New Roman" panose="02020603050405020304" pitchFamily="18" charset="0"/>
                <a:cs typeface="Times New Roman" panose="02020603050405020304" pitchFamily="18" charset="0"/>
              </a:rPr>
              <a:t>Explorer </a:t>
            </a:r>
            <a:r>
              <a:rPr lang="en-US" sz="2400" u="sng" dirty="0">
                <a:solidFill>
                  <a:srgbClr val="00B0F0"/>
                </a:solidFill>
                <a:latin typeface="Times New Roman" panose="02020603050405020304" pitchFamily="18" charset="0"/>
                <a:cs typeface="Times New Roman" panose="02020603050405020304" pitchFamily="18" charset="0"/>
              </a:rPr>
              <a:t>:  </a:t>
            </a:r>
            <a:endParaRPr lang="en-US" sz="2400" u="sng" dirty="0" smtClean="0">
              <a:solidFill>
                <a:srgbClr val="00B0F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Cache: </a:t>
            </a:r>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Users\SYSTEM_USER\AppData\Local\Microsoft\Windows\Caches</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Session: </a:t>
            </a:r>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Users\SYSTEM_USER\AppData\Roaming\Mozilla\Firefox\Profiles\l7ohums2.default-1429948445160</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Thumb Cache: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Users\SYSTEM_USER\AppData\Local\Microsoft\Windows\Explorer</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Layout: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Users\SYSTEM_USER\AppData\Local\Microsoft\Windows\Shell</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Themes: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Users\SYSTEM_USER\AppData\Local\Microsoft\Windows\Themes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Notifications: </a:t>
            </a:r>
            <a:r>
              <a:rPr lang="en-US" dirty="0">
                <a:latin typeface="Times New Roman" panose="02020603050405020304" pitchFamily="18" charset="0"/>
                <a:cs typeface="Times New Roman" panose="02020603050405020304" pitchFamily="18" charset="0"/>
              </a:rPr>
              <a:t>C:\Users\SYSTEM_USER\AppData\Local\Microsoft\Windows\Notifications</a:t>
            </a:r>
          </a:p>
          <a:p>
            <a:endParaRPr lang="en-US" dirty="0">
              <a:latin typeface="Times New Roman" panose="02020603050405020304" pitchFamily="18" charset="0"/>
              <a:cs typeface="Times New Roman" panose="02020603050405020304" pitchFamily="18" charset="0"/>
            </a:endParaRPr>
          </a:p>
        </p:txBody>
      </p:sp>
      <p:sp>
        <p:nvSpPr>
          <p:cNvPr id="3" name="Title 1"/>
          <p:cNvSpPr txBox="1">
            <a:spLocks/>
          </p:cNvSpPr>
          <p:nvPr/>
        </p:nvSpPr>
        <p:spPr>
          <a:xfrm>
            <a:off x="76200" y="228600"/>
            <a:ext cx="8991600" cy="685800"/>
          </a:xfrm>
          <a:prstGeom prst="rect">
            <a:avLst/>
          </a:prstGeom>
        </p:spPr>
        <p:txBody>
          <a:bodyP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u="sng" dirty="0" smtClean="0">
                <a:solidFill>
                  <a:srgbClr val="FF0000"/>
                </a:solidFill>
                <a:latin typeface="Times New Roman" panose="02020603050405020304" pitchFamily="18" charset="0"/>
                <a:cs typeface="Times New Roman" panose="02020603050405020304" pitchFamily="18" charset="0"/>
              </a:rPr>
              <a:t>File path Locations of Internet Browsers</a:t>
            </a:r>
            <a:endParaRPr lang="en-US"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929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800100" y="914400"/>
            <a:ext cx="7810500" cy="762000"/>
          </a:xfrm>
        </p:spPr>
        <p:txBody>
          <a:bodyPr>
            <a:normAutofit fontScale="90000"/>
          </a:bodyPr>
          <a:lstStyle/>
          <a:p>
            <a:r>
              <a:rPr lang="en-US" u="sng" dirty="0" smtClean="0">
                <a:solidFill>
                  <a:srgbClr val="FF0000"/>
                </a:solidFill>
              </a:rPr>
              <a:t>history path of internet </a:t>
            </a:r>
            <a:r>
              <a:rPr lang="en-US" u="sng" dirty="0">
                <a:solidFill>
                  <a:srgbClr val="FF0000"/>
                </a:solidFill>
              </a:rPr>
              <a:t>explorer browser</a:t>
            </a:r>
          </a:p>
        </p:txBody>
      </p:sp>
      <p:sp>
        <p:nvSpPr>
          <p:cNvPr id="3" name="Content Placeholder 2"/>
          <p:cNvSpPr>
            <a:spLocks noGrp="1"/>
          </p:cNvSpPr>
          <p:nvPr>
            <p:ph idx="1"/>
          </p:nvPr>
        </p:nvSpPr>
        <p:spPr>
          <a:xfrm>
            <a:off x="838200" y="1905000"/>
            <a:ext cx="7520940" cy="4419600"/>
          </a:xfrm>
        </p:spPr>
        <p:txBody>
          <a:bodyPr>
            <a:noAutofit/>
          </a:bodyPr>
          <a:lstStyle/>
          <a:p>
            <a:r>
              <a:rPr lang="en-US" sz="2400" dirty="0">
                <a:latin typeface="Times New Roman" panose="02020603050405020304" pitchFamily="18" charset="0"/>
                <a:cs typeface="Times New Roman" panose="02020603050405020304" pitchFamily="18" charset="0"/>
              </a:rPr>
              <a:t>Internet Explorer :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C</a:t>
            </a:r>
            <a:r>
              <a:rPr lang="en-US" sz="2400" dirty="0">
                <a:latin typeface="Times New Roman" panose="02020603050405020304" pitchFamily="18" charset="0"/>
                <a:cs typeface="Times New Roman" panose="02020603050405020304" pitchFamily="18" charset="0"/>
              </a:rPr>
              <a:t>:\Users\SYSTEM_USER\AppData\Local\Microsoft\Windows\Caches</a:t>
            </a:r>
          </a:p>
          <a:p>
            <a:endParaRPr lang="en-US" sz="2400" dirty="0" smtClean="0"/>
          </a:p>
          <a:p>
            <a:r>
              <a:rPr lang="en-US" sz="2400" dirty="0" smtClean="0">
                <a:latin typeface="Times New Roman" panose="02020603050405020304" pitchFamily="18" charset="0"/>
                <a:cs typeface="Times New Roman" panose="02020603050405020304" pitchFamily="18" charset="0"/>
              </a:rPr>
              <a:t>Possible attack: </a:t>
            </a:r>
            <a:r>
              <a:rPr lang="en-US" sz="2400" b="0" dirty="0" smtClean="0">
                <a:latin typeface="Times New Roman" panose="02020603050405020304" pitchFamily="18" charset="0"/>
                <a:cs typeface="Times New Roman" panose="02020603050405020304" pitchFamily="18" charset="0"/>
              </a:rPr>
              <a:t>Not release new updates early so able hack the system</a:t>
            </a:r>
            <a:endParaRPr lang="en-US"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6276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610600" cy="838200"/>
          </a:xfrm>
        </p:spPr>
        <p:txBody>
          <a:bodyPr/>
          <a:lstStyle/>
          <a:p>
            <a:r>
              <a:rPr lang="en-US" dirty="0"/>
              <a:t>Step </a:t>
            </a:r>
            <a:r>
              <a:rPr lang="en-US" dirty="0" smtClean="0"/>
              <a:t>1: open c drive and click on u</a:t>
            </a:r>
            <a:r>
              <a:rPr lang="en-US" cap="none" dirty="0" smtClean="0"/>
              <a:t>sers</a:t>
            </a:r>
            <a:r>
              <a:rPr lang="en-US" dirty="0" smtClean="0"/>
              <a:t> folder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1846"/>
            <a:ext cx="9099825" cy="5116154"/>
          </a:xfrm>
        </p:spPr>
      </p:pic>
      <p:sp>
        <p:nvSpPr>
          <p:cNvPr id="4" name="Title 1"/>
          <p:cNvSpPr txBox="1">
            <a:spLocks/>
          </p:cNvSpPr>
          <p:nvPr/>
        </p:nvSpPr>
        <p:spPr>
          <a:xfrm>
            <a:off x="609600" y="137160"/>
            <a:ext cx="8153400" cy="54864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cap="none" dirty="0" smtClean="0">
                <a:solidFill>
                  <a:srgbClr val="FF0000"/>
                </a:solidFill>
              </a:rPr>
              <a:t>3. Internet Explorer History Location in User System</a:t>
            </a:r>
            <a:endParaRPr lang="en-US" u="sng" cap="none" dirty="0">
              <a:solidFill>
                <a:srgbClr val="FF0000"/>
              </a:solidFill>
            </a:endParaRPr>
          </a:p>
        </p:txBody>
      </p:sp>
    </p:spTree>
    <p:extLst>
      <p:ext uri="{BB962C8B-B14F-4D97-AF65-F5344CB8AC3E}">
        <p14:creationId xmlns:p14="http://schemas.microsoft.com/office/powerpoint/2010/main" val="20435795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81000"/>
            <a:ext cx="7520940" cy="1143000"/>
          </a:xfrm>
        </p:spPr>
        <p:txBody>
          <a:bodyPr/>
          <a:lstStyle/>
          <a:p>
            <a:r>
              <a:rPr lang="en-US" dirty="0"/>
              <a:t>Step </a:t>
            </a:r>
            <a:r>
              <a:rPr lang="en-US" dirty="0" smtClean="0"/>
              <a:t>2: </a:t>
            </a:r>
            <a:r>
              <a:rPr lang="en-US" dirty="0"/>
              <a:t>Click on system user (</a:t>
            </a:r>
            <a:r>
              <a:rPr lang="en-US" cap="none" dirty="0"/>
              <a:t>This System MAYUR </a:t>
            </a:r>
            <a:r>
              <a:rPr lang="en-US" cap="none" dirty="0" smtClean="0"/>
              <a:t>is </a:t>
            </a:r>
            <a:r>
              <a:rPr lang="en-US" cap="none" dirty="0"/>
              <a:t>System User Name)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41680"/>
            <a:ext cx="9144000" cy="4101920"/>
          </a:xfrm>
        </p:spPr>
      </p:pic>
    </p:spTree>
    <p:extLst>
      <p:ext uri="{BB962C8B-B14F-4D97-AF65-F5344CB8AC3E}">
        <p14:creationId xmlns:p14="http://schemas.microsoft.com/office/powerpoint/2010/main" val="40138744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3: click on </a:t>
            </a:r>
            <a:r>
              <a:rPr lang="en-US" dirty="0" err="1" smtClean="0"/>
              <a:t>a</a:t>
            </a:r>
            <a:r>
              <a:rPr lang="en-US" cap="none" dirty="0" err="1" smtClean="0"/>
              <a:t>pp</a:t>
            </a:r>
            <a:r>
              <a:rPr lang="en-US" dirty="0" err="1" smtClean="0"/>
              <a:t>d</a:t>
            </a:r>
            <a:r>
              <a:rPr lang="en-US" cap="none" dirty="0" err="1" smtClean="0"/>
              <a:t>ata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68797"/>
            <a:ext cx="9116291" cy="5389203"/>
          </a:xfrm>
        </p:spPr>
      </p:pic>
    </p:spTree>
    <p:extLst>
      <p:ext uri="{BB962C8B-B14F-4D97-AF65-F5344CB8AC3E}">
        <p14:creationId xmlns:p14="http://schemas.microsoft.com/office/powerpoint/2010/main" val="15065172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4: click on l</a:t>
            </a:r>
            <a:r>
              <a:rPr lang="en-US" cap="none" dirty="0" smtClean="0"/>
              <a:t>ocal</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2045"/>
            <a:ext cx="9144000" cy="4954955"/>
          </a:xfrm>
        </p:spPr>
      </p:pic>
    </p:spTree>
    <p:extLst>
      <p:ext uri="{BB962C8B-B14F-4D97-AF65-F5344CB8AC3E}">
        <p14:creationId xmlns:p14="http://schemas.microsoft.com/office/powerpoint/2010/main" val="46601102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94360"/>
            <a:ext cx="7520940" cy="548640"/>
          </a:xfrm>
        </p:spPr>
        <p:txBody>
          <a:bodyPr/>
          <a:lstStyle/>
          <a:p>
            <a:r>
              <a:rPr lang="en-US" dirty="0"/>
              <a:t>Step </a:t>
            </a:r>
            <a:r>
              <a:rPr lang="en-US" dirty="0" smtClean="0"/>
              <a:t>5: click on </a:t>
            </a:r>
            <a:r>
              <a:rPr lang="en-US" dirty="0" err="1" smtClean="0"/>
              <a:t>m</a:t>
            </a:r>
            <a:r>
              <a:rPr lang="en-US" cap="none" dirty="0" err="1" smtClean="0"/>
              <a:t>icrosoft</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76400"/>
            <a:ext cx="9156339" cy="5181600"/>
          </a:xfrm>
        </p:spPr>
      </p:pic>
    </p:spTree>
    <p:extLst>
      <p:ext uri="{BB962C8B-B14F-4D97-AF65-F5344CB8AC3E}">
        <p14:creationId xmlns:p14="http://schemas.microsoft.com/office/powerpoint/2010/main" val="12182666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94360"/>
            <a:ext cx="5730240" cy="548640"/>
          </a:xfrm>
        </p:spPr>
        <p:txBody>
          <a:bodyPr/>
          <a:lstStyle/>
          <a:p>
            <a:r>
              <a:rPr lang="en-US" dirty="0"/>
              <a:t>Step </a:t>
            </a:r>
            <a:r>
              <a:rPr lang="en-US" dirty="0" smtClean="0"/>
              <a:t>6: click on w</a:t>
            </a:r>
            <a:r>
              <a:rPr lang="en-US" cap="none" dirty="0" smtClean="0"/>
              <a:t>indows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 y="1557673"/>
            <a:ext cx="9156339" cy="5300327"/>
          </a:xfrm>
        </p:spPr>
      </p:pic>
    </p:spTree>
    <p:extLst>
      <p:ext uri="{BB962C8B-B14F-4D97-AF65-F5344CB8AC3E}">
        <p14:creationId xmlns:p14="http://schemas.microsoft.com/office/powerpoint/2010/main" val="42905408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7160"/>
            <a:ext cx="7520940" cy="548640"/>
          </a:xfrm>
        </p:spPr>
        <p:txBody>
          <a:bodyPr>
            <a:noAutofit/>
          </a:bodyPr>
          <a:lstStyle/>
          <a:p>
            <a:pPr algn="ctr"/>
            <a:r>
              <a:rPr lang="en-US" sz="3200" b="1" u="sng" dirty="0">
                <a:solidFill>
                  <a:srgbClr val="FF0000"/>
                </a:solidFill>
              </a:rPr>
              <a:t>challenges</a:t>
            </a:r>
          </a:p>
        </p:txBody>
      </p:sp>
      <p:sp>
        <p:nvSpPr>
          <p:cNvPr id="3" name="TextBox 2"/>
          <p:cNvSpPr txBox="1"/>
          <p:nvPr/>
        </p:nvSpPr>
        <p:spPr>
          <a:xfrm>
            <a:off x="609600" y="948690"/>
            <a:ext cx="7924800" cy="5909310"/>
          </a:xfrm>
          <a:prstGeom prst="rect">
            <a:avLst/>
          </a:prstGeom>
          <a:noFill/>
        </p:spPr>
        <p:txBody>
          <a:bodyPr wrap="square" rtlCol="0">
            <a:spAutoFit/>
          </a:bodyPr>
          <a:lstStyle/>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Multiple browsers: </a:t>
            </a:r>
            <a:r>
              <a:rPr lang="en-US" dirty="0">
                <a:latin typeface="Times New Roman" panose="02020603050405020304" pitchFamily="18" charset="0"/>
                <a:cs typeface="Times New Roman" panose="02020603050405020304" pitchFamily="18" charset="0"/>
              </a:rPr>
              <a:t>Investigators will likely encounter various </a:t>
            </a:r>
            <a:r>
              <a:rPr lang="en-US" dirty="0" smtClean="0">
                <a:latin typeface="Times New Roman" panose="02020603050405020304" pitchFamily="18" charset="0"/>
                <a:cs typeface="Times New Roman" panose="02020603050405020304" pitchFamily="18" charset="0"/>
              </a:rPr>
              <a:t>browsers. </a:t>
            </a:r>
            <a:r>
              <a:rPr lang="en-US" dirty="0">
                <a:latin typeface="Times New Roman" panose="02020603050405020304" pitchFamily="18" charset="0"/>
                <a:cs typeface="Times New Roman" panose="02020603050405020304" pitchFamily="18" charset="0"/>
              </a:rPr>
              <a:t>There may even be multiple browsers in use on the same machine.</a:t>
            </a: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New/updated architectures: </a:t>
            </a:r>
            <a:r>
              <a:rPr lang="en-US" dirty="0">
                <a:latin typeface="Times New Roman" panose="02020603050405020304" pitchFamily="18" charset="0"/>
                <a:cs typeface="Times New Roman" panose="02020603050405020304" pitchFamily="18" charset="0"/>
              </a:rPr>
              <a:t>Browser developers may even completely change the architecture between versions, as Mozilla Firefox and Internet Explorer (IE) have done in the past. For example, many tools that supported IE through Version 9 became useless with the release of IE 10 due to the significant changes made.</a:t>
            </a: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Cyber Challenges: </a:t>
            </a:r>
            <a:r>
              <a:rPr lang="en-US" dirty="0">
                <a:latin typeface="Times New Roman" panose="02020603050405020304" pitchFamily="18" charset="0"/>
                <a:cs typeface="Times New Roman" panose="02020603050405020304" pitchFamily="18" charset="0"/>
              </a:rPr>
              <a:t>It is increasingly common for criminal trials to rely on digital evidence. And regrettably, it is not uncommon for innocents to be convicted and guilty people acquitted because of digital evidence. There are several reasons for this. Firstly, the evidence might be compelling at first glance, but it could be misleading.</a:t>
            </a: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Technology changes: </a:t>
            </a:r>
            <a:r>
              <a:rPr lang="en-US" sz="2400" dirty="0">
                <a:latin typeface="Times New Roman" panose="02020603050405020304" pitchFamily="18" charset="0"/>
                <a:cs typeface="Times New Roman" panose="02020603050405020304" pitchFamily="18" charset="0"/>
              </a:rPr>
              <a:t>Changing the versions of software time to time create the challenge in forensics expert.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9657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153400" cy="548640"/>
          </a:xfrm>
        </p:spPr>
        <p:txBody>
          <a:bodyPr>
            <a:normAutofit/>
          </a:bodyPr>
          <a:lstStyle/>
          <a:p>
            <a:r>
              <a:rPr lang="en-US" dirty="0"/>
              <a:t>Step </a:t>
            </a:r>
            <a:r>
              <a:rPr lang="en-US" dirty="0" smtClean="0"/>
              <a:t>7: View all details of Internet Explorer</a:t>
            </a:r>
            <a:endParaRPr lang="en-US" cap="none"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1600"/>
            <a:ext cx="9144000" cy="5486400"/>
          </a:xfrm>
        </p:spPr>
      </p:pic>
    </p:spTree>
    <p:extLst>
      <p:ext uri="{BB962C8B-B14F-4D97-AF65-F5344CB8AC3E}">
        <p14:creationId xmlns:p14="http://schemas.microsoft.com/office/powerpoint/2010/main" val="32309481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81000" y="1118949"/>
            <a:ext cx="8534400" cy="4062651"/>
          </a:xfrm>
          <a:prstGeom prst="rect">
            <a:avLst/>
          </a:prstGeom>
        </p:spPr>
        <p:txBody>
          <a:bodyPr wrap="square">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4. Safari</a:t>
            </a:r>
            <a:r>
              <a:rPr lang="en-US" sz="2400" b="1" u="sng" dirty="0">
                <a:solidFill>
                  <a:srgbClr val="00B0F0"/>
                </a:solidFill>
                <a:latin typeface="Times New Roman" panose="02020603050405020304" pitchFamily="18" charset="0"/>
                <a:cs typeface="Times New Roman" panose="02020603050405020304" pitchFamily="18" charset="0"/>
              </a:rPr>
              <a:t>:</a:t>
            </a:r>
            <a:r>
              <a:rPr lang="en-US" sz="2400" u="sng" dirty="0">
                <a:solidFill>
                  <a:srgbClr val="00B0F0"/>
                </a:solidFill>
                <a:latin typeface="Times New Roman" panose="02020603050405020304" pitchFamily="18" charset="0"/>
                <a:cs typeface="Times New Roman" panose="02020603050405020304" pitchFamily="18" charset="0"/>
              </a:rPr>
              <a:t> </a:t>
            </a:r>
            <a:endParaRPr lang="en-US" sz="2400" u="sng" dirty="0" smtClean="0">
              <a:solidFill>
                <a:srgbClr val="00B0F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Cookies:</a:t>
            </a:r>
            <a:r>
              <a:rPr lang="en-US" dirty="0">
                <a:latin typeface="Times New Roman" panose="02020603050405020304" pitchFamily="18" charset="0"/>
                <a:cs typeface="Times New Roman" panose="02020603050405020304" pitchFamily="18" charset="0"/>
              </a:rPr>
              <a:t> C:\Users\SYSTEM_USER\AppData\Roaming\Apple </a:t>
            </a:r>
            <a:r>
              <a:rPr lang="en-US" dirty="0" smtClean="0">
                <a:latin typeface="Times New Roman" panose="02020603050405020304" pitchFamily="18" charset="0"/>
                <a:cs typeface="Times New Roman" panose="02020603050405020304" pitchFamily="18" charset="0"/>
              </a:rPr>
              <a:t>Computer\Safari\Cookies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Bookmarks:</a:t>
            </a:r>
            <a:r>
              <a:rPr lang="en-US" dirty="0">
                <a:latin typeface="Times New Roman" panose="02020603050405020304" pitchFamily="18" charset="0"/>
                <a:cs typeface="Times New Roman" panose="02020603050405020304" pitchFamily="18" charset="0"/>
              </a:rPr>
              <a:t> C:\Users\SYSTEM_USER\AppData\Roaming\Apple </a:t>
            </a:r>
            <a:r>
              <a:rPr lang="en-US" dirty="0" smtClean="0">
                <a:latin typeface="Times New Roman" panose="02020603050405020304" pitchFamily="18" charset="0"/>
                <a:cs typeface="Times New Roman" panose="02020603050405020304" pitchFamily="18" charset="0"/>
              </a:rPr>
              <a:t>Computer\Safari</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History: </a:t>
            </a:r>
            <a:r>
              <a:rPr lang="en-US" dirty="0">
                <a:latin typeface="Times New Roman" panose="02020603050405020304" pitchFamily="18" charset="0"/>
                <a:cs typeface="Times New Roman" panose="02020603050405020304" pitchFamily="18" charset="0"/>
              </a:rPr>
              <a:t>C:\Users\SYSTEM_USER\AppData\Roaming\Apple </a:t>
            </a:r>
            <a:r>
              <a:rPr lang="en-US" dirty="0" smtClean="0">
                <a:latin typeface="Times New Roman" panose="02020603050405020304" pitchFamily="18" charset="0"/>
                <a:cs typeface="Times New Roman" panose="02020603050405020304" pitchFamily="18" charset="0"/>
              </a:rPr>
              <a:t>Computer\Safari</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Session: </a:t>
            </a:r>
            <a:r>
              <a:rPr lang="en-US" dirty="0">
                <a:latin typeface="Times New Roman" panose="02020603050405020304" pitchFamily="18" charset="0"/>
                <a:cs typeface="Times New Roman" panose="02020603050405020304" pitchFamily="18" charset="0"/>
              </a:rPr>
              <a:t>C:\Users\SYSTEM_USER\AppData\Roaming\Apple </a:t>
            </a:r>
            <a:r>
              <a:rPr lang="en-US" dirty="0" smtClean="0">
                <a:latin typeface="Times New Roman" panose="02020603050405020304" pitchFamily="18" charset="0"/>
                <a:cs typeface="Times New Roman" panose="02020603050405020304" pitchFamily="18" charset="0"/>
              </a:rPr>
              <a:t>Computer\Safari</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Top Sites: </a:t>
            </a:r>
            <a:r>
              <a:rPr lang="en-US" dirty="0">
                <a:latin typeface="Times New Roman" panose="02020603050405020304" pitchFamily="18" charset="0"/>
                <a:cs typeface="Times New Roman" panose="02020603050405020304" pitchFamily="18" charset="0"/>
              </a:rPr>
              <a:t>C:\Users\SYSTEM_USER\AppData\Roaming\Apple </a:t>
            </a:r>
            <a:r>
              <a:rPr lang="en-US" dirty="0" smtClean="0">
                <a:latin typeface="Times New Roman" panose="02020603050405020304" pitchFamily="18" charset="0"/>
                <a:cs typeface="Times New Roman" panose="02020603050405020304" pitchFamily="18" charset="0"/>
              </a:rPr>
              <a:t>Computer\Safari</a:t>
            </a:r>
          </a:p>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Reading List: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C:\Users\SYSTEM_USER\AppData\Roaming\Apple Computer\Safari</a:t>
            </a:r>
          </a:p>
          <a:p>
            <a:endParaRPr lang="en-US" dirty="0">
              <a:latin typeface="Times New Roman" panose="02020603050405020304" pitchFamily="18" charset="0"/>
              <a:cs typeface="Times New Roman" panose="02020603050405020304" pitchFamily="18" charset="0"/>
            </a:endParaRPr>
          </a:p>
        </p:txBody>
      </p:sp>
      <p:sp>
        <p:nvSpPr>
          <p:cNvPr id="3" name="Title 1"/>
          <p:cNvSpPr txBox="1">
            <a:spLocks/>
          </p:cNvSpPr>
          <p:nvPr/>
        </p:nvSpPr>
        <p:spPr>
          <a:xfrm>
            <a:off x="76200" y="304800"/>
            <a:ext cx="8991600" cy="685800"/>
          </a:xfrm>
          <a:prstGeom prst="rect">
            <a:avLst/>
          </a:prstGeom>
        </p:spPr>
        <p:txBody>
          <a:bodyP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u="sng" smtClean="0">
                <a:solidFill>
                  <a:srgbClr val="FF0000"/>
                </a:solidFill>
                <a:latin typeface="Times New Roman" panose="02020603050405020304" pitchFamily="18" charset="0"/>
                <a:cs typeface="Times New Roman" panose="02020603050405020304" pitchFamily="18" charset="0"/>
              </a:rPr>
              <a:t>File path Locations of Internet Browsers</a:t>
            </a:r>
            <a:endParaRPr lang="en-US"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8910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822960" y="838200"/>
            <a:ext cx="7520940" cy="548640"/>
          </a:xfrm>
        </p:spPr>
        <p:txBody>
          <a:bodyPr>
            <a:normAutofit/>
          </a:bodyPr>
          <a:lstStyle/>
          <a:p>
            <a:r>
              <a:rPr lang="en-US" u="sng" dirty="0" smtClean="0">
                <a:solidFill>
                  <a:srgbClr val="FF0000"/>
                </a:solidFill>
              </a:rPr>
              <a:t>history path of apple safari</a:t>
            </a:r>
            <a:endParaRPr lang="en-US" u="sng" dirty="0">
              <a:solidFill>
                <a:srgbClr val="FF0000"/>
              </a:solidFill>
            </a:endParaRPr>
          </a:p>
        </p:txBody>
      </p:sp>
      <p:sp>
        <p:nvSpPr>
          <p:cNvPr id="3" name="Content Placeholder 2"/>
          <p:cNvSpPr>
            <a:spLocks noGrp="1"/>
          </p:cNvSpPr>
          <p:nvPr>
            <p:ph idx="1"/>
          </p:nvPr>
        </p:nvSpPr>
        <p:spPr>
          <a:xfrm>
            <a:off x="822960" y="1600200"/>
            <a:ext cx="7520940" cy="3579849"/>
          </a:xfrm>
        </p:spPr>
        <p:txBody>
          <a:bodyPr>
            <a:normAutofit/>
          </a:bodyPr>
          <a:lstStyle/>
          <a:p>
            <a:r>
              <a:rPr lang="en-US" sz="2400" dirty="0">
                <a:latin typeface="Times New Roman" panose="02020603050405020304" pitchFamily="18" charset="0"/>
                <a:cs typeface="Times New Roman" panose="02020603050405020304" pitchFamily="18" charset="0"/>
              </a:rPr>
              <a:t>Safari: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C</a:t>
            </a:r>
            <a:r>
              <a:rPr lang="en-US" sz="2400" dirty="0">
                <a:latin typeface="Times New Roman" panose="02020603050405020304" pitchFamily="18" charset="0"/>
                <a:cs typeface="Times New Roman" panose="02020603050405020304" pitchFamily="18" charset="0"/>
              </a:rPr>
              <a:t>:\Users\SYSTEM_USER\AppData\Roaming\Apple </a:t>
            </a:r>
            <a:r>
              <a:rPr lang="en-US" sz="2400" dirty="0" smtClean="0">
                <a:latin typeface="Times New Roman" panose="02020603050405020304" pitchFamily="18" charset="0"/>
                <a:cs typeface="Times New Roman" panose="02020603050405020304" pitchFamily="18" charset="0"/>
              </a:rPr>
              <a:t>Computer\Safari</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Possible Attack: </a:t>
            </a:r>
            <a:r>
              <a:rPr lang="en-US" sz="2400" b="0" dirty="0" smtClean="0">
                <a:latin typeface="Times New Roman" panose="02020603050405020304" pitchFamily="18" charset="0"/>
                <a:cs typeface="Times New Roman" panose="02020603050405020304" pitchFamily="18" charset="0"/>
              </a:rPr>
              <a:t>The safari browser is </a:t>
            </a:r>
            <a:r>
              <a:rPr lang="en-US" sz="2400" b="0" dirty="0">
                <a:latin typeface="Times New Roman" panose="02020603050405020304" pitchFamily="18" charset="0"/>
                <a:cs typeface="Times New Roman" panose="02020603050405020304" pitchFamily="18" charset="0"/>
              </a:rPr>
              <a:t>infected with a malicious virus attack.</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399751909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46760"/>
            <a:ext cx="8686800" cy="777240"/>
          </a:xfrm>
        </p:spPr>
        <p:txBody>
          <a:bodyPr/>
          <a:lstStyle/>
          <a:p>
            <a:r>
              <a:rPr lang="en-US" dirty="0" smtClean="0"/>
              <a:t>Step 1: open c drive and click on u</a:t>
            </a:r>
            <a:r>
              <a:rPr lang="en-US" cap="none" dirty="0" smtClean="0"/>
              <a:t>sers</a:t>
            </a:r>
            <a:r>
              <a:rPr lang="en-US" dirty="0" smtClean="0"/>
              <a:t> folder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0" y="1712160"/>
            <a:ext cx="9158650" cy="5145840"/>
          </a:xfrm>
        </p:spPr>
      </p:pic>
      <p:sp>
        <p:nvSpPr>
          <p:cNvPr id="4" name="Title 1"/>
          <p:cNvSpPr txBox="1">
            <a:spLocks/>
          </p:cNvSpPr>
          <p:nvPr/>
        </p:nvSpPr>
        <p:spPr>
          <a:xfrm>
            <a:off x="762000" y="60960"/>
            <a:ext cx="7924800" cy="54864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cap="none" dirty="0" smtClean="0">
                <a:solidFill>
                  <a:srgbClr val="FF0000"/>
                </a:solidFill>
              </a:rPr>
              <a:t>4. Apple Safari History Location in User System</a:t>
            </a:r>
            <a:endParaRPr lang="en-US" u="sng" cap="none" dirty="0">
              <a:solidFill>
                <a:srgbClr val="FF0000"/>
              </a:solidFill>
            </a:endParaRPr>
          </a:p>
        </p:txBody>
      </p:sp>
    </p:spTree>
    <p:extLst>
      <p:ext uri="{BB962C8B-B14F-4D97-AF65-F5344CB8AC3E}">
        <p14:creationId xmlns:p14="http://schemas.microsoft.com/office/powerpoint/2010/main" val="23571016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810500" cy="1219200"/>
          </a:xfrm>
        </p:spPr>
        <p:txBody>
          <a:bodyPr/>
          <a:lstStyle/>
          <a:p>
            <a:r>
              <a:rPr lang="en-US" dirty="0"/>
              <a:t>Step </a:t>
            </a:r>
            <a:r>
              <a:rPr lang="en-US" dirty="0" smtClean="0"/>
              <a:t>2: </a:t>
            </a:r>
            <a:r>
              <a:rPr lang="en-US" dirty="0"/>
              <a:t>Click on system user (</a:t>
            </a:r>
            <a:r>
              <a:rPr lang="en-US" cap="none" dirty="0"/>
              <a:t>This System MAYUR i</a:t>
            </a:r>
            <a:r>
              <a:rPr lang="en-US" cap="none" dirty="0" smtClean="0"/>
              <a:t>s </a:t>
            </a:r>
            <a:r>
              <a:rPr lang="en-US" cap="none" dirty="0"/>
              <a:t>System User Name)</a:t>
            </a:r>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43346"/>
            <a:ext cx="9144000" cy="4176454"/>
          </a:xfrm>
        </p:spPr>
      </p:pic>
    </p:spTree>
    <p:extLst>
      <p:ext uri="{BB962C8B-B14F-4D97-AF65-F5344CB8AC3E}">
        <p14:creationId xmlns:p14="http://schemas.microsoft.com/office/powerpoint/2010/main" val="17809149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3: click on </a:t>
            </a:r>
            <a:r>
              <a:rPr lang="en-US" dirty="0" err="1" smtClean="0"/>
              <a:t>a</a:t>
            </a:r>
            <a:r>
              <a:rPr lang="en-US" cap="none" dirty="0" err="1" smtClean="0"/>
              <a:t>pp</a:t>
            </a:r>
            <a:r>
              <a:rPr lang="en-US" dirty="0" err="1" smtClean="0"/>
              <a:t>d</a:t>
            </a:r>
            <a:r>
              <a:rPr lang="en-US" cap="none" dirty="0" err="1" smtClean="0"/>
              <a:t>ata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04938"/>
            <a:ext cx="9144000" cy="5453062"/>
          </a:xfrm>
        </p:spPr>
      </p:pic>
    </p:spTree>
    <p:extLst>
      <p:ext uri="{BB962C8B-B14F-4D97-AF65-F5344CB8AC3E}">
        <p14:creationId xmlns:p14="http://schemas.microsoft.com/office/powerpoint/2010/main" val="11413873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4: click on r</a:t>
            </a:r>
            <a:r>
              <a:rPr lang="en-US" cap="none" dirty="0" smtClean="0"/>
              <a:t>oaming</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0"/>
            <a:ext cx="9144000" cy="4114800"/>
          </a:xfrm>
        </p:spPr>
      </p:pic>
    </p:spTree>
    <p:extLst>
      <p:ext uri="{BB962C8B-B14F-4D97-AF65-F5344CB8AC3E}">
        <p14:creationId xmlns:p14="http://schemas.microsoft.com/office/powerpoint/2010/main" val="42827161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5: click on a</a:t>
            </a:r>
            <a:r>
              <a:rPr lang="en-US" cap="none" dirty="0" smtClean="0"/>
              <a:t>pple</a:t>
            </a:r>
            <a:r>
              <a:rPr lang="en-US" dirty="0" smtClean="0"/>
              <a:t> c</a:t>
            </a:r>
            <a:r>
              <a:rPr lang="en-US" cap="none" dirty="0" smtClean="0"/>
              <a:t>omputer</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7" y="1357921"/>
            <a:ext cx="9129513" cy="4661879"/>
          </a:xfrm>
        </p:spPr>
      </p:pic>
    </p:spTree>
    <p:extLst>
      <p:ext uri="{BB962C8B-B14F-4D97-AF65-F5344CB8AC3E}">
        <p14:creationId xmlns:p14="http://schemas.microsoft.com/office/powerpoint/2010/main" val="26778906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6: click on s</a:t>
            </a:r>
            <a:r>
              <a:rPr lang="en-US" cap="none" dirty="0" smtClean="0"/>
              <a:t>afari</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31274"/>
            <a:ext cx="9144000" cy="4893326"/>
          </a:xfrm>
        </p:spPr>
      </p:pic>
    </p:spTree>
    <p:extLst>
      <p:ext uri="{BB962C8B-B14F-4D97-AF65-F5344CB8AC3E}">
        <p14:creationId xmlns:p14="http://schemas.microsoft.com/office/powerpoint/2010/main" val="246255025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89560"/>
            <a:ext cx="7010400" cy="548640"/>
          </a:xfrm>
        </p:spPr>
        <p:txBody>
          <a:bodyPr>
            <a:normAutofit/>
          </a:bodyPr>
          <a:lstStyle/>
          <a:p>
            <a:r>
              <a:rPr lang="en-US" cap="none" dirty="0" smtClean="0"/>
              <a:t>STEP 7: View all details of Apple Safari</a:t>
            </a:r>
            <a:endParaRPr lang="en-US" cap="non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p:spPr>
      </p:pic>
    </p:spTree>
    <p:extLst>
      <p:ext uri="{BB962C8B-B14F-4D97-AF65-F5344CB8AC3E}">
        <p14:creationId xmlns:p14="http://schemas.microsoft.com/office/powerpoint/2010/main" val="39847399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735291" cy="1676400"/>
          </a:xfrm>
        </p:spPr>
        <p:txBody>
          <a:bodyPr>
            <a:normAutofit/>
          </a:bodyPr>
          <a:lstStyle/>
          <a:p>
            <a:r>
              <a:rPr lang="en-US" sz="2400" b="1" dirty="0">
                <a:latin typeface="Times New Roman" panose="02020603050405020304" pitchFamily="18" charset="0"/>
                <a:cs typeface="Times New Roman" panose="02020603050405020304" pitchFamily="18" charset="0"/>
              </a:rPr>
              <a:t>		</a:t>
            </a:r>
            <a:r>
              <a:rPr lang="en-US" sz="3200" b="1" u="sng" dirty="0" smtClean="0">
                <a:solidFill>
                  <a:srgbClr val="FF0000"/>
                </a:solidFill>
                <a:latin typeface="Times New Roman" panose="02020603050405020304" pitchFamily="18" charset="0"/>
                <a:cs typeface="Times New Roman" panose="02020603050405020304" pitchFamily="18" charset="0"/>
              </a:rPr>
              <a:t>Literature </a:t>
            </a:r>
            <a:r>
              <a:rPr lang="en-US" sz="3200" b="1" u="sng" dirty="0">
                <a:solidFill>
                  <a:srgbClr val="FF0000"/>
                </a:solidFill>
                <a:latin typeface="Times New Roman" panose="02020603050405020304" pitchFamily="18" charset="0"/>
                <a:cs typeface="Times New Roman" panose="02020603050405020304" pitchFamily="18" charset="0"/>
              </a:rPr>
              <a:t>Details</a:t>
            </a:r>
            <a:r>
              <a:rPr lang="en-US" sz="2400" b="1" dirty="0">
                <a:latin typeface="Times New Roman" panose="02020603050405020304" pitchFamily="18" charset="0"/>
                <a:cs typeface="Times New Roman" panose="02020603050405020304" pitchFamily="18" charset="0"/>
              </a:rPr>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Recovery method </a:t>
            </a:r>
            <a:r>
              <a:rPr lang="en-US" sz="2400" b="1" dirty="0" smtClean="0">
                <a:latin typeface="Times New Roman" panose="02020603050405020304" pitchFamily="18" charset="0"/>
                <a:cs typeface="Times New Roman" panose="02020603050405020304" pitchFamily="18" charset="0"/>
              </a:rPr>
              <a:t>of history </a:t>
            </a:r>
            <a:r>
              <a:rPr lang="en-US" sz="2400" b="1" dirty="0">
                <a:latin typeface="Times New Roman" panose="02020603050405020304" pitchFamily="18" charset="0"/>
                <a:cs typeface="Times New Roman" panose="02020603050405020304" pitchFamily="18" charset="0"/>
              </a:rPr>
              <a:t>in Web </a:t>
            </a:r>
            <a:r>
              <a:rPr lang="en-US" sz="2400" b="1" dirty="0" smtClean="0">
                <a:latin typeface="Times New Roman" panose="02020603050405020304" pitchFamily="18" charset="0"/>
                <a:cs typeface="Times New Roman" panose="02020603050405020304" pitchFamily="18" charset="0"/>
              </a:rPr>
              <a:t>browsers</a:t>
            </a:r>
            <a:endParaRPr lang="en-US" sz="24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526473" y="1765042"/>
            <a:ext cx="8229600" cy="5016758"/>
          </a:xfrm>
          <a:prstGeom prst="rect">
            <a:avLst/>
          </a:prstGeom>
          <a:noFill/>
        </p:spPr>
        <p:txBody>
          <a:bodyPr wrap="square" rtlCol="0">
            <a:spAutoFit/>
          </a:bodyPr>
          <a:lstStyle/>
          <a:p>
            <a:pPr marL="342900" indent="-342900" algn="just">
              <a:buAutoNum type="arabicPeriod"/>
            </a:pPr>
            <a:r>
              <a:rPr lang="en-US" sz="2000" b="1" dirty="0"/>
              <a:t>Use DNS Cache to find and view deleted browsing history: </a:t>
            </a:r>
            <a:r>
              <a:rPr lang="en-US" dirty="0"/>
              <a:t>DNS, which is known as Domain Name System, can work as a fast method to restore searches or history for you. But when computer is restarted, it will not be able to help you find browsing history then. DNS cache can only work when almost everything is connected to the internet. </a:t>
            </a:r>
            <a:endParaRPr lang="en-US" sz="2000" dirty="0"/>
          </a:p>
          <a:p>
            <a:pPr marL="342900" indent="-342900" algn="just">
              <a:buAutoNum type="arabicPeriod"/>
            </a:pPr>
            <a:endParaRPr lang="en-US" sz="2000" b="1" dirty="0">
              <a:latin typeface="Times New Roman" panose="02020603050405020304" pitchFamily="18" charset="0"/>
              <a:cs typeface="Times New Roman" panose="02020603050405020304" pitchFamily="18" charset="0"/>
            </a:endParaRPr>
          </a:p>
          <a:p>
            <a:pPr marL="342900" indent="-342900" algn="just">
              <a:buFontTx/>
              <a:buAutoNum type="arabicPeriod"/>
            </a:pPr>
            <a:r>
              <a:rPr lang="en-US" sz="2000" b="1" dirty="0"/>
              <a:t>Use data recovery software to recover lost browsing history files</a:t>
            </a:r>
          </a:p>
          <a:p>
            <a:pPr algn="just"/>
            <a:r>
              <a:rPr lang="en-US" sz="2000" b="1" dirty="0"/>
              <a:t>	Type I: Using User File System</a:t>
            </a:r>
          </a:p>
          <a:p>
            <a:pPr algn="just"/>
            <a:r>
              <a:rPr lang="en-US" sz="2000" b="1" dirty="0">
                <a:latin typeface="Times New Roman" panose="02020603050405020304" pitchFamily="18" charset="0"/>
                <a:cs typeface="Times New Roman" panose="02020603050405020304" pitchFamily="18" charset="0"/>
              </a:rPr>
              <a:t>	</a:t>
            </a:r>
            <a:r>
              <a:rPr lang="en-US" sz="2000" b="1" dirty="0"/>
              <a:t>Type II- Using Browser Cookies</a:t>
            </a:r>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marL="457200" indent="-457200" algn="just">
              <a:buFont typeface="+mj-lt"/>
              <a:buAutoNum type="arabicPeriod" startAt="3"/>
            </a:pPr>
            <a:r>
              <a:rPr lang="en-US" sz="2000" b="1" dirty="0"/>
              <a:t>Recover deleted browsing history from Google History: </a:t>
            </a:r>
            <a:r>
              <a:rPr lang="en-US" dirty="0"/>
              <a:t>If you have Google Account and logged in everything when you browse websites, you will have a great chance to find and recover browser/internet history. When deleted history from browsers, the Google History is not deleted. It will store all browsing history including all pages that you’ve ever visited and even devices attached to your Google Account. Browser history will be displayed along with date/time. </a:t>
            </a:r>
            <a:endParaRPr lang="en-US" sz="2000" dirty="0"/>
          </a:p>
        </p:txBody>
      </p:sp>
    </p:spTree>
    <p:extLst>
      <p:ext uri="{BB962C8B-B14F-4D97-AF65-F5344CB8AC3E}">
        <p14:creationId xmlns:p14="http://schemas.microsoft.com/office/powerpoint/2010/main" val="507652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04800" y="987147"/>
            <a:ext cx="8534400" cy="3508653"/>
          </a:xfrm>
          <a:prstGeom prst="rect">
            <a:avLst/>
          </a:prstGeom>
        </p:spPr>
        <p:txBody>
          <a:bodyPr wrap="square">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5. Opera :</a:t>
            </a:r>
            <a:r>
              <a:rPr lang="en-US" sz="2400" u="sng" dirty="0" smtClean="0">
                <a:solidFill>
                  <a:srgbClr val="00B0F0"/>
                </a:solidFill>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Cookies:</a:t>
            </a:r>
            <a:r>
              <a:rPr lang="en-US" dirty="0">
                <a:latin typeface="Times New Roman" panose="02020603050405020304" pitchFamily="18" charset="0"/>
                <a:cs typeface="Times New Roman" panose="02020603050405020304" pitchFamily="18" charset="0"/>
              </a:rPr>
              <a:t> C:\Users\MAYUR\AppData\Roaming\Opera Software\Opera Stable</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Bookmarks:</a:t>
            </a:r>
            <a:r>
              <a:rPr lang="en-US" dirty="0">
                <a:latin typeface="Times New Roman" panose="02020603050405020304" pitchFamily="18" charset="0"/>
                <a:cs typeface="Times New Roman" panose="02020603050405020304" pitchFamily="18" charset="0"/>
              </a:rPr>
              <a:t> C:\Users\MAYUR\AppData\Roaming\Opera Software\Opera Stable</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History: </a:t>
            </a:r>
            <a:r>
              <a:rPr lang="en-US" dirty="0">
                <a:latin typeface="Times New Roman" panose="02020603050405020304" pitchFamily="18" charset="0"/>
                <a:cs typeface="Times New Roman" panose="02020603050405020304" pitchFamily="18" charset="0"/>
              </a:rPr>
              <a:t>C:\Users\MAYUR\AppData\Roaming\Opera Software\Opera Stable</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Session: </a:t>
            </a:r>
            <a:r>
              <a:rPr lang="en-US" dirty="0">
                <a:latin typeface="Times New Roman" panose="02020603050405020304" pitchFamily="18" charset="0"/>
                <a:cs typeface="Times New Roman" panose="02020603050405020304" pitchFamily="18" charset="0"/>
              </a:rPr>
              <a:t>C:\Users\MAYUR\AppData\Roaming\Opera Software\Opera Stable</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Top Sites: </a:t>
            </a:r>
            <a:r>
              <a:rPr lang="en-US" dirty="0">
                <a:latin typeface="Times New Roman" panose="02020603050405020304" pitchFamily="18" charset="0"/>
                <a:cs typeface="Times New Roman" panose="02020603050405020304" pitchFamily="18" charset="0"/>
              </a:rPr>
              <a:t>C:\Users\MAYUR\AppData\Roaming\Opera Software\Opera Stable</a:t>
            </a:r>
            <a:endParaRPr lang="en-US"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sp>
        <p:nvSpPr>
          <p:cNvPr id="3" name="Title 1"/>
          <p:cNvSpPr>
            <a:spLocks noGrp="1"/>
          </p:cNvSpPr>
          <p:nvPr>
            <p:ph type="title"/>
          </p:nvPr>
        </p:nvSpPr>
        <p:spPr>
          <a:xfrm>
            <a:off x="76200" y="228600"/>
            <a:ext cx="8991600" cy="685800"/>
          </a:xfrm>
        </p:spPr>
        <p:txBody>
          <a:bodyPr>
            <a:noAutofit/>
          </a:bodyPr>
          <a:lstStyle/>
          <a:p>
            <a:r>
              <a:rPr lang="en-US" b="1" u="sng" dirty="0" smtClean="0">
                <a:solidFill>
                  <a:srgbClr val="FF0000"/>
                </a:solidFill>
                <a:latin typeface="Times New Roman" panose="02020603050405020304" pitchFamily="18" charset="0"/>
                <a:cs typeface="Times New Roman" panose="02020603050405020304" pitchFamily="18" charset="0"/>
              </a:rPr>
              <a:t>File path Locations </a:t>
            </a:r>
            <a:r>
              <a:rPr lang="en-US" b="1" u="sng" dirty="0">
                <a:solidFill>
                  <a:srgbClr val="FF0000"/>
                </a:solidFill>
                <a:latin typeface="Times New Roman" panose="02020603050405020304" pitchFamily="18" charset="0"/>
                <a:cs typeface="Times New Roman" panose="02020603050405020304" pitchFamily="18" charset="0"/>
              </a:rPr>
              <a:t>of Internet </a:t>
            </a:r>
            <a:r>
              <a:rPr lang="en-US" b="1" u="sng" dirty="0" smtClean="0">
                <a:solidFill>
                  <a:srgbClr val="FF0000"/>
                </a:solidFill>
                <a:latin typeface="Times New Roman" panose="02020603050405020304" pitchFamily="18" charset="0"/>
                <a:cs typeface="Times New Roman" panose="02020603050405020304" pitchFamily="18" charset="0"/>
              </a:rPr>
              <a:t>Browsers</a:t>
            </a:r>
            <a:endParaRPr lang="en-US"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18818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470660" y="1143000"/>
            <a:ext cx="6835140" cy="548640"/>
          </a:xfrm>
          <a:prstGeom prst="rect">
            <a:avLst/>
          </a:prstGeom>
        </p:spPr>
        <p:txBody>
          <a:bodyP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history path of opera browser</a:t>
            </a:r>
            <a:endParaRPr lang="en-US" u="sng" dirty="0">
              <a:solidFill>
                <a:srgbClr val="FF0000"/>
              </a:solidFill>
            </a:endParaRPr>
          </a:p>
        </p:txBody>
      </p:sp>
      <p:sp>
        <p:nvSpPr>
          <p:cNvPr id="3" name="Content Placeholder 2"/>
          <p:cNvSpPr txBox="1">
            <a:spLocks/>
          </p:cNvSpPr>
          <p:nvPr/>
        </p:nvSpPr>
        <p:spPr>
          <a:xfrm>
            <a:off x="822960" y="2363751"/>
            <a:ext cx="7520940" cy="3579849"/>
          </a:xfrm>
          <a:prstGeom prst="rect">
            <a:avLst/>
          </a:prstGeom>
        </p:spPr>
        <p:txBody>
          <a:bodyPr>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r>
              <a:rPr lang="en-US" sz="2400" dirty="0" smtClean="0">
                <a:latin typeface="Times New Roman" panose="02020603050405020304" pitchFamily="18" charset="0"/>
                <a:cs typeface="Times New Roman" panose="02020603050405020304" pitchFamily="18" charset="0"/>
              </a:rPr>
              <a:t>Opera : </a:t>
            </a:r>
          </a:p>
          <a:p>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C:\Users\MAYUR\AppData\Roaming\Opera Software\Opera Stable</a:t>
            </a:r>
            <a:endParaRPr lang="en-US" sz="2400" dirty="0" smtClean="0">
              <a:latin typeface="Times New Roman" panose="02020603050405020304" pitchFamily="18" charset="0"/>
              <a:cs typeface="Times New Roman" panose="02020603050405020304" pitchFamily="18" charset="0"/>
            </a:endParaRPr>
          </a:p>
          <a:p>
            <a:endParaRPr lang="en-US" sz="2400" dirty="0" smtClean="0"/>
          </a:p>
          <a:p>
            <a:r>
              <a:rPr lang="en-US" sz="2400" dirty="0" smtClean="0">
                <a:latin typeface="Times New Roman" panose="02020603050405020304" pitchFamily="18" charset="0"/>
                <a:cs typeface="Times New Roman" panose="02020603050405020304" pitchFamily="18" charset="0"/>
              </a:rPr>
              <a:t>Possible Attack:  </a:t>
            </a:r>
            <a:r>
              <a:rPr lang="en-US" sz="2400" b="0" dirty="0" smtClean="0">
                <a:latin typeface="Times New Roman" panose="02020603050405020304" pitchFamily="18" charset="0"/>
                <a:cs typeface="Times New Roman" panose="02020603050405020304" pitchFamily="18" charset="0"/>
              </a:rPr>
              <a:t>Not release new updates early so able hack the system</a:t>
            </a:r>
          </a:p>
          <a:p>
            <a:endParaRPr lang="en-US" sz="2400" dirty="0"/>
          </a:p>
        </p:txBody>
      </p:sp>
    </p:spTree>
    <p:extLst>
      <p:ext uri="{BB962C8B-B14F-4D97-AF65-F5344CB8AC3E}">
        <p14:creationId xmlns:p14="http://schemas.microsoft.com/office/powerpoint/2010/main" val="5315372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mtClean="0"/>
              <a:t>Step 1: open c drive and click on u</a:t>
            </a:r>
            <a:r>
              <a:rPr lang="en-US" cap="none" smtClean="0"/>
              <a:t>sers</a:t>
            </a:r>
            <a:r>
              <a:rPr lang="en-US" smtClean="0"/>
              <a:t> folder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7010"/>
            <a:ext cx="9144000" cy="5140990"/>
          </a:xfrm>
          <a:prstGeom prst="rect">
            <a:avLst/>
          </a:prstGeom>
        </p:spPr>
      </p:pic>
    </p:spTree>
    <p:extLst>
      <p:ext uri="{BB962C8B-B14F-4D97-AF65-F5344CB8AC3E}">
        <p14:creationId xmlns:p14="http://schemas.microsoft.com/office/powerpoint/2010/main" val="25854583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a:t>
            </a:r>
            <a:r>
              <a:rPr lang="en-US" dirty="0"/>
              <a:t>2: Click on system user (</a:t>
            </a:r>
            <a:r>
              <a:rPr lang="en-US" cap="none" dirty="0"/>
              <a:t>This System MAYUR i</a:t>
            </a:r>
            <a:r>
              <a:rPr lang="en-US" cap="none" dirty="0" smtClean="0"/>
              <a:t>s </a:t>
            </a:r>
            <a:r>
              <a:rPr lang="en-US" cap="none" dirty="0"/>
              <a:t>System User Name)</a:t>
            </a:r>
            <a:r>
              <a:rPr lang="en-US"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8468"/>
            <a:ext cx="9144000" cy="4207532"/>
          </a:xfrm>
          <a:prstGeom prst="rect">
            <a:avLst/>
          </a:prstGeom>
        </p:spPr>
      </p:pic>
    </p:spTree>
    <p:extLst>
      <p:ext uri="{BB962C8B-B14F-4D97-AF65-F5344CB8AC3E}">
        <p14:creationId xmlns:p14="http://schemas.microsoft.com/office/powerpoint/2010/main" val="11952995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3: click on </a:t>
            </a:r>
            <a:r>
              <a:rPr lang="en-US" dirty="0" err="1" smtClean="0"/>
              <a:t>a</a:t>
            </a:r>
            <a:r>
              <a:rPr lang="en-US" cap="none" dirty="0" err="1" smtClean="0"/>
              <a:t>pp</a:t>
            </a:r>
            <a:r>
              <a:rPr lang="en-US" dirty="0" err="1" smtClean="0"/>
              <a:t>d</a:t>
            </a:r>
            <a:r>
              <a:rPr lang="en-US" cap="none" dirty="0" err="1" smtClean="0"/>
              <a:t>ata</a:t>
            </a:r>
            <a:r>
              <a:rPr lang="en-US" dirty="0" smtClean="0"/>
              <a:t> folder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4610"/>
            <a:ext cx="9144000" cy="5140990"/>
          </a:xfrm>
          <a:prstGeom prst="rect">
            <a:avLst/>
          </a:prstGeom>
        </p:spPr>
      </p:pic>
    </p:spTree>
    <p:extLst>
      <p:ext uri="{BB962C8B-B14F-4D97-AF65-F5344CB8AC3E}">
        <p14:creationId xmlns:p14="http://schemas.microsoft.com/office/powerpoint/2010/main" val="217723092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4: click on r</a:t>
            </a:r>
            <a:r>
              <a:rPr lang="en-US" cap="none" dirty="0" smtClean="0"/>
              <a:t>oaming</a:t>
            </a:r>
            <a:r>
              <a:rPr lang="en-US" dirty="0" smtClean="0"/>
              <a:t> folder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43037"/>
            <a:ext cx="8654857" cy="4585864"/>
          </a:xfrm>
          <a:prstGeom prst="rect">
            <a:avLst/>
          </a:prstGeom>
        </p:spPr>
      </p:pic>
    </p:spTree>
    <p:extLst>
      <p:ext uri="{BB962C8B-B14F-4D97-AF65-F5344CB8AC3E}">
        <p14:creationId xmlns:p14="http://schemas.microsoft.com/office/powerpoint/2010/main" val="31902276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5: click on </a:t>
            </a:r>
            <a:r>
              <a:rPr lang="en-US" cap="none" dirty="0" smtClean="0"/>
              <a:t>Opera Software</a:t>
            </a:r>
            <a:r>
              <a:rPr lang="en-US" dirty="0" smtClean="0"/>
              <a:t> folder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6010"/>
            <a:ext cx="9144000" cy="5140990"/>
          </a:xfrm>
          <a:prstGeom prst="rect">
            <a:avLst/>
          </a:prstGeom>
        </p:spPr>
      </p:pic>
    </p:spTree>
    <p:extLst>
      <p:ext uri="{BB962C8B-B14F-4D97-AF65-F5344CB8AC3E}">
        <p14:creationId xmlns:p14="http://schemas.microsoft.com/office/powerpoint/2010/main" val="16461121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6: click on </a:t>
            </a:r>
            <a:r>
              <a:rPr lang="en-US" cap="none" dirty="0" smtClean="0"/>
              <a:t>Opera Stable</a:t>
            </a:r>
            <a:r>
              <a:rPr lang="en-US" dirty="0" smtClean="0"/>
              <a:t> folder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37" y="1209675"/>
            <a:ext cx="8391525" cy="4438650"/>
          </a:xfrm>
          <a:prstGeom prst="rect">
            <a:avLst/>
          </a:prstGeom>
        </p:spPr>
      </p:pic>
    </p:spTree>
    <p:extLst>
      <p:ext uri="{BB962C8B-B14F-4D97-AF65-F5344CB8AC3E}">
        <p14:creationId xmlns:p14="http://schemas.microsoft.com/office/powerpoint/2010/main" val="406861514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7092"/>
            <a:ext cx="9144000" cy="5120908"/>
          </a:xfrm>
          <a:prstGeom prst="rect">
            <a:avLst/>
          </a:prstGeom>
        </p:spPr>
      </p:pic>
      <p:sp>
        <p:nvSpPr>
          <p:cNvPr id="3"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7: View all details of o</a:t>
            </a:r>
            <a:r>
              <a:rPr lang="en-US" cap="none" dirty="0" smtClean="0"/>
              <a:t>pera</a:t>
            </a:r>
            <a:endParaRPr lang="en-US" dirty="0"/>
          </a:p>
        </p:txBody>
      </p:sp>
    </p:spTree>
    <p:extLst>
      <p:ext uri="{BB962C8B-B14F-4D97-AF65-F5344CB8AC3E}">
        <p14:creationId xmlns:p14="http://schemas.microsoft.com/office/powerpoint/2010/main" val="3064638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2400" y="579358"/>
            <a:ext cx="8763000" cy="6278642"/>
          </a:xfrm>
          <a:prstGeom prst="rect">
            <a:avLst/>
          </a:prstGeom>
        </p:spPr>
        <p:txBody>
          <a:bodyPr wrap="square">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6. Microsoft </a:t>
            </a:r>
            <a:r>
              <a:rPr lang="en-US" sz="2400" b="1" u="sng" dirty="0">
                <a:solidFill>
                  <a:srgbClr val="00B0F0"/>
                </a:solidFill>
                <a:latin typeface="Times New Roman" panose="02020603050405020304" pitchFamily="18" charset="0"/>
                <a:cs typeface="Times New Roman" panose="02020603050405020304" pitchFamily="18" charset="0"/>
              </a:rPr>
              <a:t>Edge </a:t>
            </a:r>
            <a:r>
              <a:rPr lang="en-US" sz="2400" u="sng" dirty="0">
                <a:solidFill>
                  <a:srgbClr val="00B0F0"/>
                </a:solidFill>
                <a:latin typeface="Times New Roman" panose="02020603050405020304" pitchFamily="18" charset="0"/>
                <a:cs typeface="Times New Roman" panose="02020603050405020304" pitchFamily="18" charset="0"/>
              </a:rPr>
              <a:t>: </a:t>
            </a:r>
            <a:endParaRPr lang="en-US" sz="2400" u="sng" dirty="0" smtClean="0">
              <a:solidFill>
                <a:srgbClr val="00B0F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History:</a:t>
            </a:r>
            <a:r>
              <a:rPr lang="en-US" dirty="0" smtClean="0">
                <a:latin typeface="Times New Roman" panose="02020603050405020304" pitchFamily="18" charset="0"/>
                <a:cs typeface="Times New Roman" panose="02020603050405020304" pitchFamily="18" charset="0"/>
              </a:rPr>
              <a:t> 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Windows\SystemApps\Microsoft.MicrosoftEdge_8wekyb3d8bbwe</a:t>
            </a: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Cookies: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a:t>
            </a:r>
            <a:r>
              <a:rPr lang="en-US" dirty="0">
                <a:latin typeface="Times New Roman" panose="02020603050405020304" pitchFamily="18" charset="0"/>
                <a:cs typeface="Times New Roman" panose="02020603050405020304" pitchFamily="18" charset="0"/>
              </a:rPr>
              <a:t>SYSTEM_USER</a:t>
            </a:r>
            <a:r>
              <a:rPr lang="en-US" dirty="0" smtClean="0">
                <a:latin typeface="Times New Roman" panose="02020603050405020304" pitchFamily="18" charset="0"/>
                <a:cs typeface="Times New Roman" panose="02020603050405020304" pitchFamily="18" charset="0"/>
              </a:rPr>
              <a:t>\AppData\Local\Packages\Microsoft.MicrosoftEdge_8wekyb3d8bbwe\AC</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Downloads: </a:t>
            </a:r>
            <a:r>
              <a:rPr lang="en-US" dirty="0">
                <a:latin typeface="Times New Roman" panose="02020603050405020304" pitchFamily="18" charset="0"/>
                <a:cs typeface="Times New Roman" panose="02020603050405020304" pitchFamily="18" charset="0"/>
              </a:rPr>
              <a:t>SYSTEM_USER</a:t>
            </a:r>
            <a:r>
              <a:rPr lang="en-US" dirty="0" smtClean="0">
                <a:latin typeface="Times New Roman" panose="02020603050405020304" pitchFamily="18" charset="0"/>
                <a:cs typeface="Times New Roman" panose="02020603050405020304" pitchFamily="18" charset="0"/>
              </a:rPr>
              <a:t>\Downloads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Cache: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a:t>
            </a:r>
            <a:r>
              <a:rPr lang="en-US" dirty="0">
                <a:latin typeface="Times New Roman" panose="02020603050405020304" pitchFamily="18" charset="0"/>
                <a:cs typeface="Times New Roman" panose="02020603050405020304" pitchFamily="18" charset="0"/>
              </a:rPr>
              <a:t>SYSTEM_USER</a:t>
            </a:r>
            <a:r>
              <a:rPr lang="en-US" dirty="0" smtClean="0">
                <a:latin typeface="Times New Roman" panose="02020603050405020304" pitchFamily="18" charset="0"/>
                <a:cs typeface="Times New Roman" panose="02020603050405020304" pitchFamily="18" charset="0"/>
              </a:rPr>
              <a:t>\AppData\Local\Packages\Microsoft.MicrosoftEdge_8wekyb3d8bbwe\AC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001\MicrosoftEdge</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Log </a:t>
            </a:r>
            <a:r>
              <a:rPr lang="en-US" b="1" dirty="0">
                <a:latin typeface="Times New Roman" panose="02020603050405020304" pitchFamily="18" charset="0"/>
                <a:cs typeface="Times New Roman" panose="02020603050405020304" pitchFamily="18" charset="0"/>
              </a:rPr>
              <a:t>File Location: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a:t>
            </a:r>
            <a:r>
              <a:rPr lang="en-US" dirty="0">
                <a:latin typeface="Times New Roman" panose="02020603050405020304" pitchFamily="18" charset="0"/>
                <a:cs typeface="Times New Roman" panose="02020603050405020304" pitchFamily="18" charset="0"/>
              </a:rPr>
              <a:t>SYSTEM_USER</a:t>
            </a:r>
            <a:r>
              <a:rPr lang="en-US" dirty="0" smtClean="0">
                <a:latin typeface="Times New Roman" panose="02020603050405020304" pitchFamily="18" charset="0"/>
                <a:cs typeface="Times New Roman" panose="02020603050405020304" pitchFamily="18" charset="0"/>
              </a:rPr>
              <a:t>\AppData\Local\Packages\Microsoft.MicrosoftEdge_8wekyb3d8bbwe\AC\MicrosoftEdge\User\Default\DataStore\Data\nouser1\120712-0049\DBStore\LogFiles</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Favorite: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a:t>
            </a:r>
            <a:r>
              <a:rPr lang="en-US" dirty="0">
                <a:latin typeface="Times New Roman" panose="02020603050405020304" pitchFamily="18" charset="0"/>
                <a:cs typeface="Times New Roman" panose="02020603050405020304" pitchFamily="18" charset="0"/>
              </a:rPr>
              <a:t>SYSTEM_USER</a:t>
            </a:r>
            <a:r>
              <a:rPr lang="en-US" dirty="0" smtClean="0">
                <a:latin typeface="Times New Roman" panose="02020603050405020304" pitchFamily="18" charset="0"/>
                <a:cs typeface="Times New Roman" panose="02020603050405020304" pitchFamily="18" charset="0"/>
              </a:rPr>
              <a:t>\AppData\Local\Packages\Microsoft.MicrosoftEdge_8wekyb3d8bbwe\AC\MicrosoftEdge\User\Default</a:t>
            </a:r>
            <a:endParaRPr lang="en-US" dirty="0">
              <a:latin typeface="Times New Roman" panose="02020603050405020304" pitchFamily="18" charset="0"/>
              <a:cs typeface="Times New Roman" panose="02020603050405020304" pitchFamily="18" charset="0"/>
            </a:endParaRPr>
          </a:p>
        </p:txBody>
      </p:sp>
      <p:sp>
        <p:nvSpPr>
          <p:cNvPr id="3" name="Title 1"/>
          <p:cNvSpPr txBox="1">
            <a:spLocks/>
          </p:cNvSpPr>
          <p:nvPr/>
        </p:nvSpPr>
        <p:spPr>
          <a:xfrm>
            <a:off x="76200" y="76200"/>
            <a:ext cx="8991600" cy="685800"/>
          </a:xfrm>
          <a:prstGeom prst="rect">
            <a:avLst/>
          </a:prstGeom>
        </p:spPr>
        <p:txBody>
          <a:bodyP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u="sng" smtClean="0">
                <a:solidFill>
                  <a:srgbClr val="FF0000"/>
                </a:solidFill>
                <a:latin typeface="Times New Roman" panose="02020603050405020304" pitchFamily="18" charset="0"/>
                <a:cs typeface="Times New Roman" panose="02020603050405020304" pitchFamily="18" charset="0"/>
              </a:rPr>
              <a:t>File path Locations of Internet Browsers</a:t>
            </a:r>
            <a:endParaRPr lang="en-US"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79817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1546860" y="533400"/>
            <a:ext cx="6530340" cy="838200"/>
          </a:xfrm>
        </p:spPr>
        <p:txBody>
          <a:bodyPr>
            <a:normAutofit/>
          </a:bodyPr>
          <a:lstStyle/>
          <a:p>
            <a:r>
              <a:rPr lang="en-US" u="sng" dirty="0">
                <a:solidFill>
                  <a:srgbClr val="FF0000"/>
                </a:solidFill>
              </a:rPr>
              <a:t>Method 1</a:t>
            </a:r>
            <a:r>
              <a:rPr lang="en-US" u="sng" dirty="0" smtClean="0">
                <a:solidFill>
                  <a:srgbClr val="FF0000"/>
                </a:solidFill>
              </a:rPr>
              <a:t>: Using </a:t>
            </a:r>
            <a:r>
              <a:rPr lang="en-US" u="sng" dirty="0">
                <a:solidFill>
                  <a:srgbClr val="FF0000"/>
                </a:solidFill>
              </a:rPr>
              <a:t>DNS </a:t>
            </a:r>
            <a:r>
              <a:rPr lang="en-US" u="sng" dirty="0" smtClean="0">
                <a:solidFill>
                  <a:srgbClr val="FF0000"/>
                </a:solidFill>
              </a:rPr>
              <a:t>Cache</a:t>
            </a:r>
            <a:endParaRPr lang="en-US" u="sng" dirty="0">
              <a:solidFill>
                <a:srgbClr val="FF0000"/>
              </a:solidFill>
            </a:endParaRPr>
          </a:p>
        </p:txBody>
      </p:sp>
      <p:sp>
        <p:nvSpPr>
          <p:cNvPr id="4" name="Rectangle 3"/>
          <p:cNvSpPr/>
          <p:nvPr/>
        </p:nvSpPr>
        <p:spPr>
          <a:xfrm>
            <a:off x="609600" y="1800285"/>
            <a:ext cx="8001000" cy="45243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DNS</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can work as a fast method to restore searches or history for you. But when computer is restarted, it will not be able to help you find browsing history then. DNS cache can only work when almost everything is connected to the internet. </a:t>
            </a:r>
            <a:endParaRPr lang="en-US" sz="2400"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ipconfig/</a:t>
            </a:r>
            <a:r>
              <a:rPr lang="en-US" sz="2400" dirty="0" err="1" smtClean="0">
                <a:latin typeface="Times New Roman" panose="02020603050405020304" pitchFamily="18" charset="0"/>
                <a:cs typeface="Times New Roman" panose="02020603050405020304" pitchFamily="18" charset="0"/>
              </a:rPr>
              <a:t>displaydns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 command to get data of DNS </a:t>
            </a:r>
            <a:r>
              <a:rPr lang="en-US" sz="2400" dirty="0" smtClean="0">
                <a:latin typeface="Times New Roman" panose="02020603050405020304" pitchFamily="18" charset="0"/>
                <a:cs typeface="Times New Roman" panose="02020603050405020304" pitchFamily="18" charset="0"/>
              </a:rPr>
              <a:t>resolver cache information.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7244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1470660" y="1143000"/>
            <a:ext cx="6758940" cy="548640"/>
          </a:xfrm>
        </p:spPr>
        <p:txBody>
          <a:bodyPr>
            <a:normAutofit/>
          </a:bodyPr>
          <a:lstStyle/>
          <a:p>
            <a:r>
              <a:rPr lang="en-US" u="sng" dirty="0" smtClean="0">
                <a:solidFill>
                  <a:srgbClr val="FF0000"/>
                </a:solidFill>
              </a:rPr>
              <a:t>history path of Microsoft edge</a:t>
            </a:r>
            <a:endParaRPr lang="en-US" u="sng" dirty="0">
              <a:solidFill>
                <a:srgbClr val="FF0000"/>
              </a:solidFill>
            </a:endParaRPr>
          </a:p>
        </p:txBody>
      </p:sp>
      <p:sp>
        <p:nvSpPr>
          <p:cNvPr id="3" name="Content Placeholder 2"/>
          <p:cNvSpPr>
            <a:spLocks noGrp="1"/>
          </p:cNvSpPr>
          <p:nvPr>
            <p:ph idx="1"/>
          </p:nvPr>
        </p:nvSpPr>
        <p:spPr>
          <a:xfrm>
            <a:off x="822960" y="2363751"/>
            <a:ext cx="7520940" cy="3579849"/>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Microsoft Edge :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a:t>
            </a:r>
            <a:r>
              <a:rPr lang="en-US" sz="2400" dirty="0" smtClean="0">
                <a:latin typeface="Times New Roman" panose="02020603050405020304" pitchFamily="18" charset="0"/>
                <a:cs typeface="Times New Roman" panose="02020603050405020304" pitchFamily="18" charset="0"/>
              </a:rPr>
              <a:t>Users\SYSTEM_USER\AppData\Local\Packages\Microsoft.MicrosoftEdge_8wekyb3d8bbwe\AC\MicrosoftEdge\User\Default\DataStore\Data\nouser1\120712-0049\DBStore\LogFiles</a:t>
            </a:r>
            <a:endParaRPr lang="en-US" sz="2400" dirty="0">
              <a:latin typeface="Times New Roman" panose="02020603050405020304" pitchFamily="18" charset="0"/>
              <a:cs typeface="Times New Roman" panose="02020603050405020304" pitchFamily="18" charset="0"/>
            </a:endParaRPr>
          </a:p>
          <a:p>
            <a:endParaRPr lang="en-US" sz="2400" dirty="0" smtClean="0"/>
          </a:p>
          <a:p>
            <a:r>
              <a:rPr lang="en-US" sz="2400" dirty="0" smtClean="0">
                <a:latin typeface="Times New Roman" panose="02020603050405020304" pitchFamily="18" charset="0"/>
                <a:cs typeface="Times New Roman" panose="02020603050405020304" pitchFamily="18" charset="0"/>
              </a:rPr>
              <a:t>Possible Attack: </a:t>
            </a:r>
            <a:r>
              <a:rPr lang="en-US" sz="2400" dirty="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Not release new updates early so able hack the system</a:t>
            </a:r>
          </a:p>
          <a:p>
            <a:endParaRPr lang="en-US" sz="2400" dirty="0"/>
          </a:p>
        </p:txBody>
      </p:sp>
    </p:spTree>
    <p:extLst>
      <p:ext uri="{BB962C8B-B14F-4D97-AF65-F5344CB8AC3E}">
        <p14:creationId xmlns:p14="http://schemas.microsoft.com/office/powerpoint/2010/main" val="26119405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760"/>
            <a:ext cx="8686800" cy="1005840"/>
          </a:xfrm>
        </p:spPr>
        <p:txBody>
          <a:bodyPr/>
          <a:lstStyle/>
          <a:p>
            <a:r>
              <a:rPr lang="en-US" dirty="0" smtClean="0"/>
              <a:t>Step 1: open c drive and click on u</a:t>
            </a:r>
            <a:r>
              <a:rPr lang="en-US" cap="none" dirty="0" smtClean="0"/>
              <a:t>sers</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88410"/>
            <a:ext cx="9144000" cy="5369590"/>
          </a:xfrm>
        </p:spPr>
      </p:pic>
    </p:spTree>
    <p:extLst>
      <p:ext uri="{BB962C8B-B14F-4D97-AF65-F5344CB8AC3E}">
        <p14:creationId xmlns:p14="http://schemas.microsoft.com/office/powerpoint/2010/main" val="32332869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760"/>
            <a:ext cx="7962900" cy="1005840"/>
          </a:xfrm>
        </p:spPr>
        <p:txBody>
          <a:bodyPr/>
          <a:lstStyle/>
          <a:p>
            <a:r>
              <a:rPr lang="en-US" dirty="0"/>
              <a:t>Step </a:t>
            </a:r>
            <a:r>
              <a:rPr lang="en-US" dirty="0" smtClean="0"/>
              <a:t>2: </a:t>
            </a:r>
            <a:r>
              <a:rPr lang="en-US" dirty="0"/>
              <a:t>Click on system user (</a:t>
            </a:r>
            <a:r>
              <a:rPr lang="en-US" cap="none" dirty="0"/>
              <a:t>This System MAYUR </a:t>
            </a:r>
            <a:r>
              <a:rPr lang="en-US" cap="none" dirty="0" smtClean="0"/>
              <a:t>is </a:t>
            </a:r>
            <a:r>
              <a:rPr lang="en-US" cap="none" dirty="0"/>
              <a:t>System User 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02507"/>
            <a:ext cx="9144000" cy="3936293"/>
          </a:xfrm>
        </p:spPr>
      </p:pic>
    </p:spTree>
    <p:extLst>
      <p:ext uri="{BB962C8B-B14F-4D97-AF65-F5344CB8AC3E}">
        <p14:creationId xmlns:p14="http://schemas.microsoft.com/office/powerpoint/2010/main" val="2218361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3: click on </a:t>
            </a:r>
            <a:r>
              <a:rPr lang="en-US" dirty="0" err="1" smtClean="0"/>
              <a:t>A</a:t>
            </a:r>
            <a:r>
              <a:rPr lang="en-US" cap="none" dirty="0" err="1" smtClean="0"/>
              <a:t>pp</a:t>
            </a:r>
            <a:r>
              <a:rPr lang="en-US" dirty="0" err="1" smtClean="0"/>
              <a:t>d</a:t>
            </a:r>
            <a:r>
              <a:rPr lang="en-US" cap="none" dirty="0" err="1" smtClean="0"/>
              <a:t>ata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38631"/>
            <a:ext cx="9097006" cy="5419369"/>
          </a:xfrm>
        </p:spPr>
      </p:pic>
    </p:spTree>
    <p:extLst>
      <p:ext uri="{BB962C8B-B14F-4D97-AF65-F5344CB8AC3E}">
        <p14:creationId xmlns:p14="http://schemas.microsoft.com/office/powerpoint/2010/main" val="987437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4: click on l</a:t>
            </a:r>
            <a:r>
              <a:rPr lang="en-US" cap="none" dirty="0" smtClean="0"/>
              <a:t>ocal</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25066"/>
            <a:ext cx="9168869" cy="4847134"/>
          </a:xfrm>
        </p:spPr>
      </p:pic>
    </p:spTree>
    <p:extLst>
      <p:ext uri="{BB962C8B-B14F-4D97-AF65-F5344CB8AC3E}">
        <p14:creationId xmlns:p14="http://schemas.microsoft.com/office/powerpoint/2010/main" val="25331381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5: click on p</a:t>
            </a:r>
            <a:r>
              <a:rPr lang="en-US" cap="none" dirty="0" smtClean="0"/>
              <a:t>ackage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2599"/>
            <a:ext cx="9097006" cy="5105401"/>
          </a:xfrm>
        </p:spPr>
      </p:pic>
    </p:spTree>
    <p:extLst>
      <p:ext uri="{BB962C8B-B14F-4D97-AF65-F5344CB8AC3E}">
        <p14:creationId xmlns:p14="http://schemas.microsoft.com/office/powerpoint/2010/main" val="10090718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610600" cy="1005840"/>
          </a:xfrm>
        </p:spPr>
        <p:txBody>
          <a:bodyPr/>
          <a:lstStyle/>
          <a:p>
            <a:r>
              <a:rPr lang="en-US" dirty="0"/>
              <a:t>Step </a:t>
            </a:r>
            <a:r>
              <a:rPr lang="en-US" dirty="0" smtClean="0"/>
              <a:t>6: click on </a:t>
            </a:r>
            <a:r>
              <a:rPr lang="en-US" dirty="0" err="1" smtClean="0"/>
              <a:t>m</a:t>
            </a:r>
            <a:r>
              <a:rPr lang="en-US" cap="none" dirty="0" err="1"/>
              <a:t>i</a:t>
            </a:r>
            <a:r>
              <a:rPr lang="en-US" cap="none" dirty="0" err="1" smtClean="0"/>
              <a:t>crosoft</a:t>
            </a:r>
            <a:r>
              <a:rPr lang="en-US" dirty="0" err="1" smtClean="0"/>
              <a:t>.m</a:t>
            </a:r>
            <a:r>
              <a:rPr lang="en-US" cap="none" dirty="0" err="1" smtClean="0"/>
              <a:t>icrosoft</a:t>
            </a:r>
            <a:r>
              <a:rPr lang="en-US" dirty="0" err="1" smtClean="0"/>
              <a:t>e</a:t>
            </a:r>
            <a:r>
              <a:rPr lang="en-US" cap="none" dirty="0" err="1" smtClean="0"/>
              <a:t>dge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3431"/>
            <a:ext cx="9097006" cy="5114569"/>
          </a:xfrm>
        </p:spPr>
      </p:pic>
    </p:spTree>
    <p:extLst>
      <p:ext uri="{BB962C8B-B14F-4D97-AF65-F5344CB8AC3E}">
        <p14:creationId xmlns:p14="http://schemas.microsoft.com/office/powerpoint/2010/main" val="215038976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7: click on ac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77" y="1755860"/>
            <a:ext cx="9164377" cy="3654340"/>
          </a:xfrm>
        </p:spPr>
      </p:pic>
    </p:spTree>
    <p:extLst>
      <p:ext uri="{BB962C8B-B14F-4D97-AF65-F5344CB8AC3E}">
        <p14:creationId xmlns:p14="http://schemas.microsoft.com/office/powerpoint/2010/main" val="33600905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8: click on </a:t>
            </a:r>
            <a:r>
              <a:rPr lang="en-US" dirty="0" err="1" smtClean="0"/>
              <a:t>m</a:t>
            </a:r>
            <a:r>
              <a:rPr lang="en-US" cap="none" dirty="0" err="1" smtClean="0"/>
              <a:t>icrosoft</a:t>
            </a:r>
            <a:r>
              <a:rPr lang="en-US" dirty="0" err="1" smtClean="0"/>
              <a:t>e</a:t>
            </a:r>
            <a:r>
              <a:rPr lang="en-US" cap="none" dirty="0" err="1" smtClean="0"/>
              <a:t>dge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934108"/>
            <a:ext cx="9144001" cy="3171292"/>
          </a:xfrm>
        </p:spPr>
      </p:pic>
    </p:spTree>
    <p:extLst>
      <p:ext uri="{BB962C8B-B14F-4D97-AF65-F5344CB8AC3E}">
        <p14:creationId xmlns:p14="http://schemas.microsoft.com/office/powerpoint/2010/main" val="66869098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9: click on U</a:t>
            </a:r>
            <a:r>
              <a:rPr lang="en-US" cap="none" dirty="0" smtClean="0"/>
              <a:t>ser</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325" y="1417035"/>
            <a:ext cx="7521575" cy="2946017"/>
          </a:xfrm>
        </p:spPr>
      </p:pic>
    </p:spTree>
    <p:extLst>
      <p:ext uri="{BB962C8B-B14F-4D97-AF65-F5344CB8AC3E}">
        <p14:creationId xmlns:p14="http://schemas.microsoft.com/office/powerpoint/2010/main" val="110733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365760"/>
            <a:ext cx="8115300" cy="1082040"/>
          </a:xfrm>
        </p:spPr>
        <p:txBody>
          <a:bodyPr/>
          <a:lstStyle/>
          <a:p>
            <a:r>
              <a:rPr lang="en-US" dirty="0" smtClean="0"/>
              <a:t>Step </a:t>
            </a:r>
            <a:r>
              <a:rPr lang="en-US" dirty="0"/>
              <a:t>1</a:t>
            </a:r>
            <a:r>
              <a:rPr lang="en-US" dirty="0" smtClean="0"/>
              <a:t>: </a:t>
            </a:r>
            <a:r>
              <a:rPr lang="en-US" cap="none" dirty="0" smtClean="0"/>
              <a:t>ipconfig/</a:t>
            </a:r>
            <a:r>
              <a:rPr lang="en-US" cap="none" dirty="0" err="1" smtClean="0"/>
              <a:t>displaydns</a:t>
            </a:r>
            <a:r>
              <a:rPr lang="en-US" dirty="0" smtClean="0"/>
              <a:t> C</a:t>
            </a:r>
            <a:r>
              <a:rPr lang="en-US" cap="none" dirty="0" smtClean="0"/>
              <a:t>ommand will show all the DNS Resolver Cache information</a:t>
            </a:r>
            <a:endParaRPr lang="en-US" cap="non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2600"/>
            <a:ext cx="9144000" cy="5105400"/>
          </a:xfrm>
        </p:spPr>
      </p:pic>
    </p:spTree>
    <p:extLst>
      <p:ext uri="{BB962C8B-B14F-4D97-AF65-F5344CB8AC3E}">
        <p14:creationId xmlns:p14="http://schemas.microsoft.com/office/powerpoint/2010/main" val="85845423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10: click on d</a:t>
            </a:r>
            <a:r>
              <a:rPr lang="en-US" cap="none" dirty="0" smtClean="0"/>
              <a:t>efault</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363" y="1253159"/>
            <a:ext cx="8402437" cy="5223841"/>
          </a:xfrm>
        </p:spPr>
      </p:pic>
    </p:spTree>
    <p:extLst>
      <p:ext uri="{BB962C8B-B14F-4D97-AF65-F5344CB8AC3E}">
        <p14:creationId xmlns:p14="http://schemas.microsoft.com/office/powerpoint/2010/main" val="5429936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11: click on </a:t>
            </a:r>
            <a:r>
              <a:rPr lang="en-US" dirty="0" err="1" smtClean="0"/>
              <a:t>d</a:t>
            </a:r>
            <a:r>
              <a:rPr lang="en-US" cap="none" dirty="0" err="1" smtClean="0"/>
              <a:t>ata</a:t>
            </a:r>
            <a:r>
              <a:rPr lang="en-US" dirty="0" err="1" smtClean="0"/>
              <a:t>s</a:t>
            </a:r>
            <a:r>
              <a:rPr lang="en-US" cap="none" dirty="0" err="1" smtClean="0"/>
              <a:t>tore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17" y="1729008"/>
            <a:ext cx="9137568" cy="3376392"/>
          </a:xfrm>
        </p:spPr>
      </p:pic>
    </p:spTree>
    <p:extLst>
      <p:ext uri="{BB962C8B-B14F-4D97-AF65-F5344CB8AC3E}">
        <p14:creationId xmlns:p14="http://schemas.microsoft.com/office/powerpoint/2010/main" val="36502442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12: click on d</a:t>
            </a:r>
            <a:r>
              <a:rPr lang="en-US" cap="none" dirty="0" smtClean="0"/>
              <a:t>ata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381" y="1676827"/>
            <a:ext cx="8151219" cy="4419173"/>
          </a:xfrm>
        </p:spPr>
      </p:pic>
    </p:spTree>
    <p:extLst>
      <p:ext uri="{BB962C8B-B14F-4D97-AF65-F5344CB8AC3E}">
        <p14:creationId xmlns:p14="http://schemas.microsoft.com/office/powerpoint/2010/main" val="32834239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13: click on </a:t>
            </a:r>
            <a:r>
              <a:rPr lang="en-US" cap="none" dirty="0" smtClean="0"/>
              <a:t>nouser</a:t>
            </a:r>
            <a:r>
              <a:rPr lang="en-US" dirty="0" smtClean="0"/>
              <a:t>1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1" y="1374074"/>
            <a:ext cx="7315199" cy="4874326"/>
          </a:xfrm>
        </p:spPr>
      </p:pic>
    </p:spTree>
    <p:extLst>
      <p:ext uri="{BB962C8B-B14F-4D97-AF65-F5344CB8AC3E}">
        <p14:creationId xmlns:p14="http://schemas.microsoft.com/office/powerpoint/2010/main" val="360955631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14: click on 120712-0049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089" y="1544719"/>
            <a:ext cx="7549711" cy="4779881"/>
          </a:xfrm>
        </p:spPr>
      </p:pic>
    </p:spTree>
    <p:extLst>
      <p:ext uri="{BB962C8B-B14F-4D97-AF65-F5344CB8AC3E}">
        <p14:creationId xmlns:p14="http://schemas.microsoft.com/office/powerpoint/2010/main" val="22683452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15: click on </a:t>
            </a:r>
            <a:r>
              <a:rPr lang="en-US" dirty="0" err="1" smtClean="0"/>
              <a:t>dbs</a:t>
            </a:r>
            <a:r>
              <a:rPr lang="en-US" cap="none" dirty="0" err="1" smtClean="0"/>
              <a:t>tore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533799"/>
            <a:ext cx="8134400" cy="4486001"/>
          </a:xfrm>
        </p:spPr>
      </p:pic>
    </p:spTree>
    <p:extLst>
      <p:ext uri="{BB962C8B-B14F-4D97-AF65-F5344CB8AC3E}">
        <p14:creationId xmlns:p14="http://schemas.microsoft.com/office/powerpoint/2010/main" val="32030656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16: click on </a:t>
            </a:r>
            <a:r>
              <a:rPr lang="en-US" dirty="0" err="1" smtClean="0"/>
              <a:t>L</a:t>
            </a:r>
            <a:r>
              <a:rPr lang="en-US" cap="none" dirty="0" err="1" smtClean="0"/>
              <a:t>og</a:t>
            </a:r>
            <a:r>
              <a:rPr lang="en-US" dirty="0" err="1" smtClean="0"/>
              <a:t>f</a:t>
            </a:r>
            <a:r>
              <a:rPr lang="en-US" cap="none" dirty="0" err="1" smtClean="0"/>
              <a:t>iles</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0" y="1754187"/>
            <a:ext cx="9148990" cy="4570041"/>
          </a:xfrm>
        </p:spPr>
      </p:pic>
    </p:spTree>
    <p:extLst>
      <p:ext uri="{BB962C8B-B14F-4D97-AF65-F5344CB8AC3E}">
        <p14:creationId xmlns:p14="http://schemas.microsoft.com/office/powerpoint/2010/main" val="27985796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548640"/>
          </a:xfrm>
        </p:spPr>
        <p:txBody>
          <a:bodyPr>
            <a:normAutofit/>
          </a:bodyPr>
          <a:lstStyle/>
          <a:p>
            <a:r>
              <a:rPr lang="en-US" dirty="0"/>
              <a:t>Step </a:t>
            </a:r>
            <a:r>
              <a:rPr lang="en-US" dirty="0" smtClean="0"/>
              <a:t>17:</a:t>
            </a:r>
            <a:r>
              <a:rPr lang="en-US" cap="none" dirty="0" smtClean="0"/>
              <a:t> View all details of Microsoft </a:t>
            </a:r>
            <a:r>
              <a:rPr lang="en-US" cap="none" dirty="0"/>
              <a:t>Edge </a:t>
            </a:r>
            <a:r>
              <a:rPr lang="en-US" cap="none" dirty="0" smtClean="0"/>
              <a:t>History</a:t>
            </a:r>
            <a:endParaRPr lang="en-US" cap="non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00138"/>
            <a:ext cx="9144000" cy="5757862"/>
          </a:xfrm>
        </p:spPr>
      </p:pic>
    </p:spTree>
    <p:extLst>
      <p:ext uri="{BB962C8B-B14F-4D97-AF65-F5344CB8AC3E}">
        <p14:creationId xmlns:p14="http://schemas.microsoft.com/office/powerpoint/2010/main" val="411963782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15400" cy="2238895"/>
          </a:xfrm>
        </p:spPr>
        <p:txBody>
          <a:bodyPr>
            <a:normAutofit/>
          </a:bodyPr>
          <a:lstStyle/>
          <a:p>
            <a:r>
              <a:rPr lang="en-US" b="1" dirty="0" smtClean="0">
                <a:solidFill>
                  <a:srgbClr val="FF0000"/>
                </a:solidFill>
                <a:latin typeface="Times New Roman" panose="02020603050405020304" pitchFamily="18" charset="0"/>
                <a:cs typeface="Times New Roman" panose="02020603050405020304" pitchFamily="18" charset="0"/>
              </a:rPr>
              <a:t>	</a:t>
            </a:r>
            <a:r>
              <a:rPr lang="en-US" b="1" u="sng" dirty="0" smtClean="0">
                <a:solidFill>
                  <a:srgbClr val="FF0000"/>
                </a:solidFill>
                <a:latin typeface="Times New Roman" panose="02020603050405020304" pitchFamily="18" charset="0"/>
                <a:cs typeface="Times New Roman" panose="02020603050405020304" pitchFamily="18" charset="0"/>
              </a:rPr>
              <a:t>Method </a:t>
            </a:r>
            <a:r>
              <a:rPr lang="en-US" b="1" u="sng" dirty="0">
                <a:solidFill>
                  <a:srgbClr val="FF0000"/>
                </a:solidFill>
                <a:latin typeface="Times New Roman" panose="02020603050405020304" pitchFamily="18" charset="0"/>
                <a:cs typeface="Times New Roman" panose="02020603050405020304" pitchFamily="18" charset="0"/>
              </a:rPr>
              <a:t>2: </a:t>
            </a:r>
            <a:r>
              <a:rPr lang="en-US" b="1" u="sng" dirty="0" smtClean="0">
                <a:solidFill>
                  <a:srgbClr val="FF0000"/>
                </a:solidFill>
                <a:latin typeface="Times New Roman" panose="02020603050405020304" pitchFamily="18" charset="0"/>
                <a:cs typeface="Times New Roman" panose="02020603050405020304" pitchFamily="18" charset="0"/>
              </a:rPr>
              <a:t>Using browsing </a:t>
            </a:r>
            <a:r>
              <a:rPr lang="en-US" b="1" u="sng" dirty="0">
                <a:solidFill>
                  <a:srgbClr val="FF0000"/>
                </a:solidFill>
                <a:latin typeface="Times New Roman" panose="02020603050405020304" pitchFamily="18" charset="0"/>
                <a:cs typeface="Times New Roman" panose="02020603050405020304" pitchFamily="18" charset="0"/>
              </a:rPr>
              <a:t>history </a:t>
            </a:r>
            <a:r>
              <a:rPr lang="en-US" b="1" dirty="0" smtClean="0">
                <a:solidFill>
                  <a:srgbClr val="FF0000"/>
                </a:solidFill>
                <a:latin typeface="Times New Roman" panose="02020603050405020304" pitchFamily="18" charset="0"/>
                <a:cs typeface="Times New Roman" panose="02020603050405020304" pitchFamily="18" charset="0"/>
              </a:rPr>
              <a:t/>
            </a:r>
            <a:br>
              <a:rPr lang="en-US" b="1" dirty="0" smtClean="0">
                <a:solidFill>
                  <a:srgbClr val="FF0000"/>
                </a:solidFill>
                <a:latin typeface="Times New Roman" panose="02020603050405020304" pitchFamily="18" charset="0"/>
                <a:cs typeface="Times New Roman" panose="02020603050405020304" pitchFamily="18" charset="0"/>
              </a:rPr>
            </a:br>
            <a:r>
              <a:rPr lang="en-US" b="1" dirty="0">
                <a:solidFill>
                  <a:srgbClr val="FF0000"/>
                </a:solidFill>
                <a:latin typeface="Times New Roman" panose="02020603050405020304" pitchFamily="18" charset="0"/>
                <a:cs typeface="Times New Roman" panose="02020603050405020304" pitchFamily="18" charset="0"/>
              </a:rPr>
              <a:t/>
            </a:r>
            <a:br>
              <a:rPr lang="en-US" b="1" dirty="0">
                <a:solidFill>
                  <a:srgbClr val="FF0000"/>
                </a:solidFill>
                <a:latin typeface="Times New Roman" panose="02020603050405020304" pitchFamily="18" charset="0"/>
                <a:cs typeface="Times New Roman" panose="02020603050405020304" pitchFamily="18" charset="0"/>
              </a:rPr>
            </a:br>
            <a:r>
              <a:rPr lang="en-US" b="1" dirty="0" smtClean="0">
                <a:solidFill>
                  <a:srgbClr val="FF0000"/>
                </a:solidFill>
                <a:latin typeface="Times New Roman" panose="02020603050405020304" pitchFamily="18" charset="0"/>
                <a:cs typeface="Times New Roman" panose="02020603050405020304" pitchFamily="18" charset="0"/>
              </a:rPr>
              <a:t>            </a:t>
            </a:r>
            <a:r>
              <a:rPr lang="en-US" b="1" u="sng" dirty="0" smtClean="0">
                <a:latin typeface="Times New Roman" panose="02020603050405020304" pitchFamily="18" charset="0"/>
                <a:cs typeface="Times New Roman" panose="02020603050405020304" pitchFamily="18" charset="0"/>
              </a:rPr>
              <a:t>Type </a:t>
            </a:r>
            <a:r>
              <a:rPr lang="en-US" b="1" u="sng" dirty="0">
                <a:latin typeface="Times New Roman" panose="02020603050405020304" pitchFamily="18" charset="0"/>
                <a:cs typeface="Times New Roman" panose="02020603050405020304" pitchFamily="18" charset="0"/>
              </a:rPr>
              <a:t>II- Using Browser Cookies</a:t>
            </a:r>
          </a:p>
        </p:txBody>
      </p:sp>
      <p:sp>
        <p:nvSpPr>
          <p:cNvPr id="7" name="Content Placeholder 2">
            <a:extLst>
              <a:ext uri="{FF2B5EF4-FFF2-40B4-BE49-F238E27FC236}">
                <a16:creationId xmlns="" xmlns:a16="http://schemas.microsoft.com/office/drawing/2014/main" id="{A866468F-C64C-4B46-8196-5B4ABB127E58}"/>
              </a:ext>
            </a:extLst>
          </p:cNvPr>
          <p:cNvSpPr>
            <a:spLocks noGrp="1"/>
          </p:cNvSpPr>
          <p:nvPr>
            <p:ph idx="1"/>
          </p:nvPr>
        </p:nvSpPr>
        <p:spPr>
          <a:xfrm>
            <a:off x="822960" y="3554268"/>
            <a:ext cx="7520940" cy="2617932"/>
          </a:xfrm>
        </p:spPr>
        <p:txBody>
          <a:bodyPr>
            <a:normAutofit/>
          </a:bodyPr>
          <a:lstStyle/>
          <a:p>
            <a:pPr>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We get the browsing history from browser, this </a:t>
            </a:r>
            <a:r>
              <a:rPr lang="en-US" sz="2000" b="0" dirty="0" smtClean="0">
                <a:latin typeface="Times New Roman" panose="02020603050405020304" pitchFamily="18" charset="0"/>
                <a:cs typeface="Times New Roman" panose="02020603050405020304" pitchFamily="18" charset="0"/>
              </a:rPr>
              <a:t>store </a:t>
            </a:r>
            <a:r>
              <a:rPr lang="en-US" sz="2000" b="0" dirty="0">
                <a:latin typeface="Times New Roman" panose="02020603050405020304" pitchFamily="18" charset="0"/>
                <a:cs typeface="Times New Roman" panose="02020603050405020304" pitchFamily="18" charset="0"/>
              </a:rPr>
              <a:t>in various formats like Date/Time, Weekly, Monthly, </a:t>
            </a:r>
          </a:p>
          <a:p>
            <a:pPr>
              <a:buFont typeface="Arial" panose="020B0604020202020204" pitchFamily="34" charset="0"/>
              <a:buChar char="•"/>
            </a:pPr>
            <a:endParaRPr lang="en-US" sz="2000" b="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If we delete the history from </a:t>
            </a:r>
            <a:r>
              <a:rPr lang="en-US" sz="2000" b="0" dirty="0" smtClean="0">
                <a:latin typeface="Times New Roman" panose="02020603050405020304" pitchFamily="18" charset="0"/>
                <a:cs typeface="Times New Roman" panose="02020603050405020304" pitchFamily="18" charset="0"/>
              </a:rPr>
              <a:t>system, </a:t>
            </a:r>
            <a:r>
              <a:rPr lang="en-US" sz="2000" b="0" dirty="0">
                <a:latin typeface="Times New Roman" panose="02020603050405020304" pitchFamily="18" charset="0"/>
                <a:cs typeface="Times New Roman" panose="02020603050405020304" pitchFamily="18" charset="0"/>
              </a:rPr>
              <a:t>we did not get this history form this source. We get </a:t>
            </a:r>
            <a:r>
              <a:rPr lang="en-US" sz="2400" b="0" dirty="0">
                <a:latin typeface="Times New Roman" panose="02020603050405020304" pitchFamily="18" charset="0"/>
                <a:cs typeface="Times New Roman" panose="02020603050405020304" pitchFamily="18" charset="0"/>
              </a:rPr>
              <a:t>history</a:t>
            </a:r>
            <a:r>
              <a:rPr lang="en-US" sz="2000" b="0" dirty="0">
                <a:latin typeface="Times New Roman" panose="02020603050405020304" pitchFamily="18" charset="0"/>
                <a:cs typeface="Times New Roman" panose="02020603050405020304" pitchFamily="18" charset="0"/>
              </a:rPr>
              <a:t> form other methods.</a:t>
            </a:r>
          </a:p>
        </p:txBody>
      </p:sp>
      <p:sp>
        <p:nvSpPr>
          <p:cNvPr id="6" name="Title 1">
            <a:extLst>
              <a:ext uri="{FF2B5EF4-FFF2-40B4-BE49-F238E27FC236}">
                <a16:creationId xmlns="" xmlns:a16="http://schemas.microsoft.com/office/drawing/2014/main" id="{272661A7-DB71-41AB-B8E0-762B06EB0478}"/>
              </a:ext>
            </a:extLst>
          </p:cNvPr>
          <p:cNvSpPr txBox="1">
            <a:spLocks/>
          </p:cNvSpPr>
          <p:nvPr/>
        </p:nvSpPr>
        <p:spPr>
          <a:xfrm>
            <a:off x="304800" y="2722981"/>
            <a:ext cx="7520940" cy="706019"/>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457200" indent="-457200">
              <a:buFont typeface="Wingdings" panose="05000000000000000000" pitchFamily="2" charset="2"/>
              <a:buChar char="Ø"/>
            </a:pPr>
            <a:r>
              <a:rPr lang="en-US" u="sng" dirty="0" smtClean="0">
                <a:solidFill>
                  <a:srgbClr val="0070C0"/>
                </a:solidFill>
              </a:rPr>
              <a:t>Getting History From Browser History</a:t>
            </a:r>
            <a:endParaRPr lang="en-US" u="sng" dirty="0">
              <a:solidFill>
                <a:srgbClr val="0070C0"/>
              </a:solidFill>
            </a:endParaRPr>
          </a:p>
        </p:txBody>
      </p:sp>
    </p:spTree>
    <p:extLst>
      <p:ext uri="{BB962C8B-B14F-4D97-AF65-F5344CB8AC3E}">
        <p14:creationId xmlns:p14="http://schemas.microsoft.com/office/powerpoint/2010/main" val="20654331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22960"/>
            <a:ext cx="7520940" cy="548640"/>
          </a:xfrm>
        </p:spPr>
        <p:txBody>
          <a:bodyPr>
            <a:normAutofit/>
          </a:bodyPr>
          <a:lstStyle/>
          <a:p>
            <a:r>
              <a:rPr lang="en-US" dirty="0" smtClean="0"/>
              <a:t>Step 1: Go to settings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82374"/>
            <a:ext cx="9144000" cy="5140990"/>
          </a:xfrm>
        </p:spPr>
      </p:pic>
      <p:sp>
        <p:nvSpPr>
          <p:cNvPr id="5" name="Title 1"/>
          <p:cNvSpPr txBox="1">
            <a:spLocks/>
          </p:cNvSpPr>
          <p:nvPr/>
        </p:nvSpPr>
        <p:spPr>
          <a:xfrm>
            <a:off x="2004060" y="137160"/>
            <a:ext cx="60731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1: Google Chrome</a:t>
            </a:r>
            <a:endParaRPr lang="en-US" u="sng" dirty="0">
              <a:solidFill>
                <a:srgbClr val="FF0000"/>
              </a:solidFill>
            </a:endParaRPr>
          </a:p>
        </p:txBody>
      </p:sp>
    </p:spTree>
    <p:extLst>
      <p:ext uri="{BB962C8B-B14F-4D97-AF65-F5344CB8AC3E}">
        <p14:creationId xmlns:p14="http://schemas.microsoft.com/office/powerpoint/2010/main" val="18263398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763000" cy="548640"/>
          </a:xfrm>
        </p:spPr>
        <p:txBody>
          <a:bodyPr>
            <a:normAutofit/>
          </a:bodyPr>
          <a:lstStyle/>
          <a:p>
            <a:r>
              <a:rPr lang="en-US" dirty="0" smtClean="0">
                <a:solidFill>
                  <a:srgbClr val="0070C0"/>
                </a:solidFill>
              </a:rPr>
              <a:t>Information  you get after executing command</a:t>
            </a:r>
            <a:endParaRPr lang="en-US" dirty="0">
              <a:solidFill>
                <a:srgbClr val="0070C0"/>
              </a:solidFill>
            </a:endParaRPr>
          </a:p>
        </p:txBody>
      </p:sp>
      <p:sp>
        <p:nvSpPr>
          <p:cNvPr id="3" name="Content Placeholder 2"/>
          <p:cNvSpPr>
            <a:spLocks noGrp="1"/>
          </p:cNvSpPr>
          <p:nvPr>
            <p:ph idx="1"/>
          </p:nvPr>
        </p:nvSpPr>
        <p:spPr>
          <a:xfrm>
            <a:off x="822960" y="1219200"/>
            <a:ext cx="7520940" cy="5181600"/>
          </a:xfrm>
        </p:spPr>
        <p:txBody>
          <a:bodyPr>
            <a:noAutofit/>
          </a:bodyPr>
          <a:lstStyle/>
          <a:p>
            <a:pPr marL="0" indent="0"/>
            <a:r>
              <a:rPr lang="en-US" sz="2000" u="sng" dirty="0" smtClean="0">
                <a:latin typeface="Times New Roman" panose="02020603050405020304" pitchFamily="18" charset="0"/>
                <a:cs typeface="Times New Roman" panose="02020603050405020304" pitchFamily="18" charset="0"/>
              </a:rPr>
              <a:t>Domain Resolver Cache Gives Following Information: </a:t>
            </a:r>
          </a:p>
          <a:p>
            <a:pPr marL="0" indent="0"/>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Record Name </a:t>
            </a:r>
            <a:r>
              <a:rPr lang="en-US" sz="2000" dirty="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cached </a:t>
            </a:r>
            <a:r>
              <a:rPr lang="en-US" sz="2000" b="0" dirty="0" smtClean="0">
                <a:latin typeface="Times New Roman" panose="02020603050405020304" pitchFamily="18" charset="0"/>
                <a:cs typeface="Times New Roman" panose="02020603050405020304" pitchFamily="18" charset="0"/>
              </a:rPr>
              <a:t>name</a:t>
            </a: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Record </a:t>
            </a:r>
            <a:r>
              <a:rPr lang="en-US" sz="2000" dirty="0">
                <a:latin typeface="Times New Roman" panose="02020603050405020304" pitchFamily="18" charset="0"/>
                <a:cs typeface="Times New Roman" panose="02020603050405020304" pitchFamily="18" charset="0"/>
              </a:rPr>
              <a:t>Type </a:t>
            </a:r>
            <a:r>
              <a:rPr lang="en-US" sz="2000" dirty="0" smtClean="0">
                <a:latin typeface="Times New Roman" panose="02020603050405020304" pitchFamily="18" charset="0"/>
                <a:cs typeface="Times New Roman" panose="02020603050405020304" pitchFamily="18" charset="0"/>
              </a:rPr>
              <a:t>:</a:t>
            </a:r>
            <a:r>
              <a:rPr lang="en-US" sz="2000" b="0" dirty="0">
                <a:latin typeface="Times New Roman" panose="02020603050405020304" pitchFamily="18" charset="0"/>
                <a:cs typeface="Times New Roman" panose="02020603050405020304" pitchFamily="18" charset="0"/>
              </a:rPr>
              <a:t> </a:t>
            </a:r>
            <a:r>
              <a:rPr lang="en-US" sz="2000" b="0" dirty="0"/>
              <a:t>is the type, displayed as a number - although more commonly they are referred to by their </a:t>
            </a:r>
            <a:r>
              <a:rPr lang="en-US" sz="2000" b="0" dirty="0" smtClean="0"/>
              <a:t>names. </a:t>
            </a:r>
          </a:p>
          <a:p>
            <a:pPr marL="0" indent="0"/>
            <a:r>
              <a:rPr lang="en-US" sz="2000" b="0" dirty="0"/>
              <a:t>	</a:t>
            </a:r>
            <a:r>
              <a:rPr lang="en-US" sz="2000" b="0" dirty="0" smtClean="0"/>
              <a:t>Type </a:t>
            </a:r>
            <a:r>
              <a:rPr lang="en-US" sz="2000" b="0" dirty="0"/>
              <a:t>1 is "A" for </a:t>
            </a:r>
            <a:r>
              <a:rPr lang="en-US" sz="2000" b="0" dirty="0" smtClean="0"/>
              <a:t>an </a:t>
            </a:r>
            <a:r>
              <a:rPr lang="en-US" sz="2000" b="0" dirty="0"/>
              <a:t>IPv4 address. </a:t>
            </a:r>
            <a:endParaRPr lang="en-US" sz="2000" b="0" dirty="0" smtClean="0"/>
          </a:p>
          <a:p>
            <a:pPr marL="0" indent="0"/>
            <a:r>
              <a:rPr lang="en-US" sz="2000" b="0" dirty="0"/>
              <a:t>	</a:t>
            </a:r>
            <a:r>
              <a:rPr lang="en-US" sz="2000" b="0" dirty="0" smtClean="0"/>
              <a:t>Type 28 is “AAAA” for an IPv6 address </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Time </a:t>
            </a:r>
            <a:r>
              <a:rPr lang="en-US" sz="2000" dirty="0">
                <a:latin typeface="Times New Roman" panose="02020603050405020304" pitchFamily="18" charset="0"/>
                <a:cs typeface="Times New Roman" panose="02020603050405020304" pitchFamily="18" charset="0"/>
              </a:rPr>
              <a:t>To </a:t>
            </a:r>
            <a:r>
              <a:rPr lang="en-US" sz="2000" dirty="0" smtClean="0">
                <a:latin typeface="Times New Roman" panose="02020603050405020304" pitchFamily="18" charset="0"/>
                <a:cs typeface="Times New Roman" panose="02020603050405020304" pitchFamily="18" charset="0"/>
              </a:rPr>
              <a:t>Live:</a:t>
            </a:r>
            <a:r>
              <a:rPr lang="en-US" sz="2000" b="0" dirty="0">
                <a:latin typeface="Times New Roman" panose="02020603050405020304" pitchFamily="18" charset="0"/>
                <a:cs typeface="Times New Roman" panose="02020603050405020304" pitchFamily="18" charset="0"/>
              </a:rPr>
              <a:t> </a:t>
            </a:r>
            <a:r>
              <a:rPr lang="en-US" sz="2000" b="0" dirty="0"/>
              <a:t>is the time in seconds after which the cache entry must expire</a:t>
            </a:r>
            <a:r>
              <a:rPr lang="en-US" sz="2000" b="0" dirty="0" smtClean="0"/>
              <a:t>.</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Data Length:</a:t>
            </a:r>
            <a:r>
              <a:rPr lang="en-US" sz="2000" b="0" dirty="0" smtClean="0">
                <a:latin typeface="Times New Roman" panose="02020603050405020304" pitchFamily="18" charset="0"/>
                <a:cs typeface="Times New Roman" panose="02020603050405020304" pitchFamily="18" charset="0"/>
              </a:rPr>
              <a:t> </a:t>
            </a:r>
            <a:r>
              <a:rPr lang="en-US" sz="2000" b="0" dirty="0"/>
              <a:t>A</a:t>
            </a:r>
            <a:r>
              <a:rPr lang="en-US" sz="2000" b="0" dirty="0" smtClean="0"/>
              <a:t>ppears </a:t>
            </a:r>
            <a:r>
              <a:rPr lang="en-US" sz="2000" b="0" dirty="0"/>
              <a:t>to be the length in bytes - an IPv4 address is four bytes, IPv6 is sixteen bytes</a:t>
            </a:r>
            <a:r>
              <a:rPr lang="en-US" sz="2000" b="0" dirty="0" smtClean="0"/>
              <a:t>.</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(Host) </a:t>
            </a:r>
            <a:r>
              <a:rPr lang="en-US" sz="2000" dirty="0" smtClean="0">
                <a:latin typeface="Times New Roman" panose="02020603050405020304" pitchFamily="18" charset="0"/>
                <a:cs typeface="Times New Roman" panose="02020603050405020304" pitchFamily="18" charset="0"/>
              </a:rPr>
              <a:t>Record:</a:t>
            </a:r>
            <a:r>
              <a:rPr lang="en-US" sz="2000" b="0" dirty="0" smtClean="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IPv4 </a:t>
            </a:r>
            <a:r>
              <a:rPr lang="en-US" sz="2000" b="0" dirty="0" smtClean="0">
                <a:latin typeface="Times New Roman" panose="02020603050405020304" pitchFamily="18" charset="0"/>
                <a:cs typeface="Times New Roman" panose="02020603050405020304" pitchFamily="18" charset="0"/>
              </a:rPr>
              <a:t>address</a:t>
            </a: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56083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click on advanced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 y="1100138"/>
            <a:ext cx="9156339" cy="5757862"/>
          </a:xfrm>
        </p:spPr>
      </p:pic>
    </p:spTree>
    <p:extLst>
      <p:ext uri="{BB962C8B-B14F-4D97-AF65-F5344CB8AC3E}">
        <p14:creationId xmlns:p14="http://schemas.microsoft.com/office/powerpoint/2010/main" val="398371724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click on content settings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 y="1100137"/>
            <a:ext cx="9156339" cy="5757863"/>
          </a:xfrm>
        </p:spPr>
      </p:pic>
    </p:spTree>
    <p:extLst>
      <p:ext uri="{BB962C8B-B14F-4D97-AF65-F5344CB8AC3E}">
        <p14:creationId xmlns:p14="http://schemas.microsoft.com/office/powerpoint/2010/main" val="119067132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click on cookies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19" y="1260764"/>
            <a:ext cx="9156935" cy="5597236"/>
          </a:xfrm>
        </p:spPr>
      </p:pic>
    </p:spTree>
    <p:extLst>
      <p:ext uri="{BB962C8B-B14F-4D97-AF65-F5344CB8AC3E}">
        <p14:creationId xmlns:p14="http://schemas.microsoft.com/office/powerpoint/2010/main" val="28755183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5: get cookies stored in system</a:t>
            </a:r>
            <a:endParaRPr lang="en-US" dirty="0"/>
          </a:p>
        </p:txBody>
      </p:sp>
      <p:pic>
        <p:nvPicPr>
          <p:cNvPr id="4"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84" y="1100137"/>
            <a:ext cx="9178884" cy="5757863"/>
          </a:xfrm>
        </p:spPr>
      </p:pic>
    </p:spTree>
    <p:extLst>
      <p:ext uri="{BB962C8B-B14F-4D97-AF65-F5344CB8AC3E}">
        <p14:creationId xmlns:p14="http://schemas.microsoft.com/office/powerpoint/2010/main" val="3149684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56" y="1449388"/>
            <a:ext cx="9159156" cy="5408612"/>
          </a:xfrm>
        </p:spPr>
      </p:pic>
      <p:sp>
        <p:nvSpPr>
          <p:cNvPr id="4" name="Title 1"/>
          <p:cNvSpPr txBox="1">
            <a:spLocks/>
          </p:cNvSpPr>
          <p:nvPr/>
        </p:nvSpPr>
        <p:spPr>
          <a:xfrm>
            <a:off x="822960" y="762000"/>
            <a:ext cx="75209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1: go to options</a:t>
            </a:r>
            <a:endParaRPr lang="en-US" dirty="0"/>
          </a:p>
        </p:txBody>
      </p:sp>
      <p:sp>
        <p:nvSpPr>
          <p:cNvPr id="5" name="Title 1"/>
          <p:cNvSpPr txBox="1">
            <a:spLocks/>
          </p:cNvSpPr>
          <p:nvPr/>
        </p:nvSpPr>
        <p:spPr>
          <a:xfrm>
            <a:off x="2004060" y="152400"/>
            <a:ext cx="60731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2: Mozilla Firefox</a:t>
            </a:r>
            <a:endParaRPr lang="en-US" u="sng" dirty="0">
              <a:solidFill>
                <a:srgbClr val="FF0000"/>
              </a:solidFill>
            </a:endParaRPr>
          </a:p>
        </p:txBody>
      </p:sp>
    </p:spTree>
    <p:extLst>
      <p:ext uri="{BB962C8B-B14F-4D97-AF65-F5344CB8AC3E}">
        <p14:creationId xmlns:p14="http://schemas.microsoft.com/office/powerpoint/2010/main" val="252461160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7520940" cy="548640"/>
          </a:xfrm>
        </p:spPr>
        <p:txBody>
          <a:bodyPr>
            <a:normAutofit/>
          </a:bodyPr>
          <a:lstStyle/>
          <a:p>
            <a:r>
              <a:rPr lang="en-US" dirty="0" smtClean="0"/>
              <a:t>Step 2: click on privacy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5400"/>
            <a:ext cx="9123218" cy="5562600"/>
          </a:xfrm>
        </p:spPr>
      </p:pic>
    </p:spTree>
    <p:extLst>
      <p:ext uri="{BB962C8B-B14F-4D97-AF65-F5344CB8AC3E}">
        <p14:creationId xmlns:p14="http://schemas.microsoft.com/office/powerpoint/2010/main" val="6774870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65760"/>
            <a:ext cx="8191500" cy="548640"/>
          </a:xfrm>
        </p:spPr>
        <p:txBody>
          <a:bodyPr>
            <a:normAutofit/>
          </a:bodyPr>
          <a:lstStyle/>
          <a:p>
            <a:r>
              <a:rPr lang="en-US" dirty="0" smtClean="0"/>
              <a:t>Step 3: click on remove individual cookies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5400"/>
            <a:ext cx="9144000" cy="5562600"/>
          </a:xfrm>
        </p:spPr>
      </p:pic>
    </p:spTree>
    <p:extLst>
      <p:ext uri="{BB962C8B-B14F-4D97-AF65-F5344CB8AC3E}">
        <p14:creationId xmlns:p14="http://schemas.microsoft.com/office/powerpoint/2010/main" val="16264587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963891" cy="548640"/>
          </a:xfrm>
        </p:spPr>
        <p:txBody>
          <a:bodyPr>
            <a:normAutofit/>
          </a:bodyPr>
          <a:lstStyle/>
          <a:p>
            <a:r>
              <a:rPr lang="en-US" dirty="0" smtClean="0"/>
              <a:t>Step 4: click on cookies to get more information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19199"/>
            <a:ext cx="9144001" cy="5638801"/>
          </a:xfrm>
        </p:spPr>
      </p:pic>
    </p:spTree>
    <p:extLst>
      <p:ext uri="{BB962C8B-B14F-4D97-AF65-F5344CB8AC3E}">
        <p14:creationId xmlns:p14="http://schemas.microsoft.com/office/powerpoint/2010/main" val="28307067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975360"/>
            <a:ext cx="7520940" cy="548640"/>
          </a:xfrm>
        </p:spPr>
        <p:txBody>
          <a:bodyPr>
            <a:normAutofit/>
          </a:bodyPr>
          <a:lstStyle/>
          <a:p>
            <a:r>
              <a:rPr lang="en-US" dirty="0" smtClean="0"/>
              <a:t>Step 1: go to settings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43" y="1885949"/>
            <a:ext cx="9167943" cy="4972051"/>
          </a:xfrm>
        </p:spPr>
      </p:pic>
      <p:sp>
        <p:nvSpPr>
          <p:cNvPr id="4" name="Title 1"/>
          <p:cNvSpPr txBox="1">
            <a:spLocks/>
          </p:cNvSpPr>
          <p:nvPr/>
        </p:nvSpPr>
        <p:spPr>
          <a:xfrm>
            <a:off x="1775460" y="213360"/>
            <a:ext cx="64541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3: internet explorer</a:t>
            </a:r>
            <a:endParaRPr lang="en-US" u="sng" dirty="0">
              <a:solidFill>
                <a:srgbClr val="FF0000"/>
              </a:solidFill>
            </a:endParaRPr>
          </a:p>
        </p:txBody>
      </p:sp>
    </p:spTree>
    <p:extLst>
      <p:ext uri="{BB962C8B-B14F-4D97-AF65-F5344CB8AC3E}">
        <p14:creationId xmlns:p14="http://schemas.microsoft.com/office/powerpoint/2010/main" val="11438707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click on internet options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47800"/>
            <a:ext cx="9144000" cy="5410199"/>
          </a:xfrm>
        </p:spPr>
      </p:pic>
    </p:spTree>
    <p:extLst>
      <p:ext uri="{BB962C8B-B14F-4D97-AF65-F5344CB8AC3E}">
        <p14:creationId xmlns:p14="http://schemas.microsoft.com/office/powerpoint/2010/main" val="39985519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1066800"/>
            <a:ext cx="8115300" cy="5105400"/>
          </a:xfrm>
        </p:spPr>
        <p:txBody>
          <a:bodyPr>
            <a:normAutofit/>
          </a:bodyPr>
          <a:lstStyle/>
          <a:p>
            <a:r>
              <a:rPr lang="en-US" b="1" u="sng" dirty="0">
                <a:solidFill>
                  <a:srgbClr val="FF0000"/>
                </a:solidFill>
                <a:latin typeface="Times New Roman" panose="02020603050405020304" pitchFamily="18" charset="0"/>
                <a:cs typeface="Times New Roman" panose="02020603050405020304" pitchFamily="18" charset="0"/>
              </a:rPr>
              <a:t>Method </a:t>
            </a:r>
            <a:r>
              <a:rPr lang="en-US" b="1" u="sng" dirty="0" smtClean="0">
                <a:solidFill>
                  <a:srgbClr val="FF0000"/>
                </a:solidFill>
                <a:latin typeface="Times New Roman" panose="02020603050405020304" pitchFamily="18" charset="0"/>
                <a:cs typeface="Times New Roman" panose="02020603050405020304" pitchFamily="18" charset="0"/>
              </a:rPr>
              <a:t>2:Using browsing history</a:t>
            </a:r>
            <a:r>
              <a:rPr lang="en-US" b="1" dirty="0" smtClean="0">
                <a:solidFill>
                  <a:srgbClr val="FF0000"/>
                </a:solidFill>
                <a:latin typeface="Times New Roman" panose="02020603050405020304" pitchFamily="18" charset="0"/>
                <a:cs typeface="Times New Roman" panose="02020603050405020304" pitchFamily="18" charset="0"/>
              </a:rPr>
              <a:t/>
            </a:r>
            <a:br>
              <a:rPr lang="en-US" b="1" dirty="0" smtClean="0">
                <a:solidFill>
                  <a:srgbClr val="FF0000"/>
                </a:solidFill>
                <a:latin typeface="Times New Roman" panose="02020603050405020304" pitchFamily="18" charset="0"/>
                <a:cs typeface="Times New Roman" panose="02020603050405020304" pitchFamily="18" charset="0"/>
              </a:rPr>
            </a:br>
            <a:r>
              <a:rPr lang="en-US" b="1" dirty="0" smtClean="0">
                <a:solidFill>
                  <a:srgbClr val="FF0000"/>
                </a:solidFill>
                <a:latin typeface="Times New Roman" panose="02020603050405020304" pitchFamily="18" charset="0"/>
                <a:cs typeface="Times New Roman" panose="02020603050405020304" pitchFamily="18" charset="0"/>
              </a:rPr>
              <a:t/>
            </a:r>
            <a:br>
              <a:rPr lang="en-US" b="1" dirty="0" smtClean="0">
                <a:solidFill>
                  <a:srgbClr val="FF0000"/>
                </a:solidFill>
                <a:latin typeface="Times New Roman" panose="02020603050405020304" pitchFamily="18" charset="0"/>
                <a:cs typeface="Times New Roman" panose="02020603050405020304" pitchFamily="18" charset="0"/>
              </a:rPr>
            </a:br>
            <a:r>
              <a:rPr lang="en-US" b="1" dirty="0" smtClean="0">
                <a:solidFill>
                  <a:srgbClr val="FF0000"/>
                </a:solidFill>
                <a:latin typeface="Times New Roman" panose="02020603050405020304" pitchFamily="18" charset="0"/>
                <a:cs typeface="Times New Roman" panose="02020603050405020304" pitchFamily="18" charset="0"/>
              </a:rPr>
              <a:t/>
            </a:r>
            <a:br>
              <a:rPr lang="en-US" b="1" dirty="0" smtClean="0">
                <a:solidFill>
                  <a:srgbClr val="FF0000"/>
                </a:solidFill>
                <a:latin typeface="Times New Roman" panose="02020603050405020304" pitchFamily="18" charset="0"/>
                <a:cs typeface="Times New Roman" panose="02020603050405020304" pitchFamily="18" charset="0"/>
              </a:rPr>
            </a:br>
            <a:r>
              <a:rPr lang="en-US" b="1" dirty="0" smtClean="0">
                <a:solidFill>
                  <a:srgbClr val="FF0000"/>
                </a:solidFill>
                <a:latin typeface="Times New Roman" panose="02020603050405020304" pitchFamily="18" charset="0"/>
                <a:cs typeface="Times New Roman" panose="02020603050405020304" pitchFamily="18" charset="0"/>
              </a:rPr>
              <a:t>	</a:t>
            </a:r>
            <a:r>
              <a:rPr lang="en-US" b="1" dirty="0" smtClean="0"/>
              <a:t>Type </a:t>
            </a:r>
            <a:r>
              <a:rPr lang="en-US" b="1" dirty="0"/>
              <a:t>I: Using User File System: </a:t>
            </a:r>
            <a:br>
              <a:rPr lang="en-US" b="1" dirty="0"/>
            </a:br>
            <a:r>
              <a:rPr lang="en-US" sz="2400" cap="none" dirty="0" smtClean="0"/>
              <a:t>We Get The Browser information Form User File System or from “C:\” drive. </a:t>
            </a:r>
            <a:r>
              <a:rPr lang="en-US" sz="2400" b="1" dirty="0"/>
              <a:t/>
            </a:r>
            <a:br>
              <a:rPr lang="en-US" sz="2400" b="1" dirty="0"/>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41527093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click on settings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00138"/>
            <a:ext cx="9122049" cy="5757862"/>
          </a:xfrm>
        </p:spPr>
      </p:pic>
    </p:spTree>
    <p:extLst>
      <p:ext uri="{BB962C8B-B14F-4D97-AF65-F5344CB8AC3E}">
        <p14:creationId xmlns:p14="http://schemas.microsoft.com/office/powerpoint/2010/main" val="13818252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click on view files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 y="1066800"/>
            <a:ext cx="9156934" cy="5757862"/>
          </a:xfrm>
        </p:spPr>
      </p:pic>
    </p:spTree>
    <p:extLst>
      <p:ext uri="{BB962C8B-B14F-4D97-AF65-F5344CB8AC3E}">
        <p14:creationId xmlns:p14="http://schemas.microsoft.com/office/powerpoint/2010/main" val="258766746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5: view all cache stored in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3188"/>
            <a:ext cx="9144000" cy="5484812"/>
          </a:xfrm>
        </p:spPr>
      </p:pic>
    </p:spTree>
    <p:extLst>
      <p:ext uri="{BB962C8B-B14F-4D97-AF65-F5344CB8AC3E}">
        <p14:creationId xmlns:p14="http://schemas.microsoft.com/office/powerpoint/2010/main" val="16662954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1060" y="822960"/>
            <a:ext cx="7520940" cy="548640"/>
          </a:xfrm>
        </p:spPr>
        <p:txBody>
          <a:bodyPr/>
          <a:lstStyle/>
          <a:p>
            <a:r>
              <a:rPr lang="en-US" dirty="0" smtClean="0"/>
              <a:t>Step 1: go to settings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47712"/>
            <a:ext cx="9144000" cy="5010288"/>
          </a:xfrm>
        </p:spPr>
      </p:pic>
      <p:sp>
        <p:nvSpPr>
          <p:cNvPr id="5" name="Title 1"/>
          <p:cNvSpPr txBox="1">
            <a:spLocks/>
          </p:cNvSpPr>
          <p:nvPr/>
        </p:nvSpPr>
        <p:spPr>
          <a:xfrm>
            <a:off x="2895600" y="213360"/>
            <a:ext cx="48539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4: opera</a:t>
            </a:r>
            <a:endParaRPr lang="en-US" u="sng" dirty="0">
              <a:solidFill>
                <a:srgbClr val="FF0000"/>
              </a:solidFill>
            </a:endParaRPr>
          </a:p>
        </p:txBody>
      </p:sp>
    </p:spTree>
    <p:extLst>
      <p:ext uri="{BB962C8B-B14F-4D97-AF65-F5344CB8AC3E}">
        <p14:creationId xmlns:p14="http://schemas.microsoft.com/office/powerpoint/2010/main" val="8874990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click on </a:t>
            </a:r>
            <a:r>
              <a:rPr lang="en-US" cap="none" dirty="0" smtClean="0"/>
              <a:t>privacy &amp; security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8800"/>
            <a:ext cx="9144000" cy="5017794"/>
          </a:xfrm>
        </p:spPr>
      </p:pic>
    </p:spTree>
    <p:extLst>
      <p:ext uri="{BB962C8B-B14F-4D97-AF65-F5344CB8AC3E}">
        <p14:creationId xmlns:p14="http://schemas.microsoft.com/office/powerpoint/2010/main" val="86420990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760"/>
            <a:ext cx="8382000" cy="1005840"/>
          </a:xfrm>
        </p:spPr>
        <p:txBody>
          <a:bodyPr/>
          <a:lstStyle/>
          <a:p>
            <a:r>
              <a:rPr lang="en-US" dirty="0" smtClean="0"/>
              <a:t>Step 3: find c</a:t>
            </a:r>
            <a:r>
              <a:rPr lang="en-US" cap="none" dirty="0" smtClean="0"/>
              <a:t>ookies</a:t>
            </a:r>
            <a:r>
              <a:rPr lang="en-US" dirty="0" smtClean="0"/>
              <a:t> option and click on </a:t>
            </a:r>
            <a:r>
              <a:rPr lang="en-US" cap="none" dirty="0"/>
              <a:t>A</a:t>
            </a:r>
            <a:r>
              <a:rPr lang="en-US" cap="none" dirty="0" smtClean="0"/>
              <a:t>ll cookies and site data</a:t>
            </a:r>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674168"/>
            <a:ext cx="9220200" cy="5183832"/>
          </a:xfrm>
        </p:spPr>
      </p:pic>
    </p:spTree>
    <p:extLst>
      <p:ext uri="{BB962C8B-B14F-4D97-AF65-F5344CB8AC3E}">
        <p14:creationId xmlns:p14="http://schemas.microsoft.com/office/powerpoint/2010/main" val="382531931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18160"/>
            <a:ext cx="7520940" cy="548640"/>
          </a:xfrm>
        </p:spPr>
        <p:txBody>
          <a:bodyPr/>
          <a:lstStyle/>
          <a:p>
            <a:r>
              <a:rPr lang="en-US" dirty="0" smtClean="0"/>
              <a:t>Step 4: see all c</a:t>
            </a:r>
            <a:r>
              <a:rPr lang="en-US" cap="none" dirty="0" smtClean="0"/>
              <a:t>ookies</a:t>
            </a:r>
            <a:r>
              <a:rPr lang="en-US" dirty="0" smtClean="0"/>
              <a:t> information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74093"/>
            <a:ext cx="9144000" cy="5283907"/>
          </a:xfrm>
        </p:spPr>
      </p:pic>
    </p:spTree>
    <p:extLst>
      <p:ext uri="{BB962C8B-B14F-4D97-AF65-F5344CB8AC3E}">
        <p14:creationId xmlns:p14="http://schemas.microsoft.com/office/powerpoint/2010/main" val="122633758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915400" cy="762000"/>
          </a:xfrm>
        </p:spPr>
        <p:txBody>
          <a:bodyPr>
            <a:normAutofit/>
          </a:bodyPr>
          <a:lstStyle/>
          <a:p>
            <a:r>
              <a:rPr lang="en-US" dirty="0" smtClean="0"/>
              <a:t>Step 1: go to edit menu and click on preferences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00200"/>
            <a:ext cx="9144000" cy="5257800"/>
          </a:xfrm>
        </p:spPr>
      </p:pic>
      <p:sp>
        <p:nvSpPr>
          <p:cNvPr id="4" name="Title 1"/>
          <p:cNvSpPr txBox="1">
            <a:spLocks/>
          </p:cNvSpPr>
          <p:nvPr/>
        </p:nvSpPr>
        <p:spPr>
          <a:xfrm>
            <a:off x="2286000" y="76200"/>
            <a:ext cx="571500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5: apple safari</a:t>
            </a:r>
            <a:endParaRPr lang="en-US" u="sng" dirty="0">
              <a:solidFill>
                <a:srgbClr val="FF0000"/>
              </a:solidFill>
            </a:endParaRPr>
          </a:p>
        </p:txBody>
      </p:sp>
    </p:spTree>
    <p:extLst>
      <p:ext uri="{BB962C8B-B14F-4D97-AF65-F5344CB8AC3E}">
        <p14:creationId xmlns:p14="http://schemas.microsoft.com/office/powerpoint/2010/main" val="351189708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click on privacy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76" y="1373187"/>
            <a:ext cx="9099824" cy="5484813"/>
          </a:xfrm>
        </p:spPr>
      </p:pic>
    </p:spTree>
    <p:extLst>
      <p:ext uri="{BB962C8B-B14F-4D97-AF65-F5344CB8AC3E}">
        <p14:creationId xmlns:p14="http://schemas.microsoft.com/office/powerpoint/2010/main" val="301830795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click on details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84" y="1100137"/>
            <a:ext cx="9178884" cy="5757863"/>
          </a:xfrm>
        </p:spPr>
      </p:pic>
    </p:spTree>
    <p:extLst>
      <p:ext uri="{BB962C8B-B14F-4D97-AF65-F5344CB8AC3E}">
        <p14:creationId xmlns:p14="http://schemas.microsoft.com/office/powerpoint/2010/main" val="309816870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1482</TotalTime>
  <Words>1852</Words>
  <Application>Microsoft Office PowerPoint</Application>
  <PresentationFormat>On-screen Show (4:3)</PresentationFormat>
  <Paragraphs>330</Paragraphs>
  <Slides>115</Slides>
  <Notes>1</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Angles</vt:lpstr>
      <vt:lpstr>Web Browser Forensics </vt:lpstr>
      <vt:lpstr>Content</vt:lpstr>
      <vt:lpstr>Introduction  Sources Of Browser’s Data</vt:lpstr>
      <vt:lpstr>challenges</vt:lpstr>
      <vt:lpstr>  Literature Details  Recovery method of history in Web browsers</vt:lpstr>
      <vt:lpstr>Method 1: Using DNS Cache</vt:lpstr>
      <vt:lpstr>Step 1: ipconfig/displaydns Command will show all the DNS Resolver Cache information</vt:lpstr>
      <vt:lpstr>Information  you get after executing command</vt:lpstr>
      <vt:lpstr>Method 2:Using browsing history    Type I: Using User File System:  We Get The Browser information Form User File System or from “C:\” drive.    </vt:lpstr>
      <vt:lpstr>File path Locations of Internet Browsers</vt:lpstr>
      <vt:lpstr>history path of google chrome </vt:lpstr>
      <vt:lpstr>Step 1: Go to C drive and open on Users folder </vt:lpstr>
      <vt:lpstr>Step 2: Click on system user (This System MAYUR is System User Name)</vt:lpstr>
      <vt:lpstr>Step 3: open AppData folder</vt:lpstr>
      <vt:lpstr>Step 4: click on local folder</vt:lpstr>
      <vt:lpstr>Step 5: Click on Google folder</vt:lpstr>
      <vt:lpstr>Step 6: click on Chrome folder</vt:lpstr>
      <vt:lpstr>Step 7: click on User Data folder</vt:lpstr>
      <vt:lpstr>Step 8: click on Default folder</vt:lpstr>
      <vt:lpstr>STEP 9: View all Details of Google Chrome</vt:lpstr>
      <vt:lpstr>PowerPoint Presentation</vt:lpstr>
      <vt:lpstr>history path of Mozilla Firefox browser</vt:lpstr>
      <vt:lpstr>Step 1: open c drive and open Users folder</vt:lpstr>
      <vt:lpstr>Step 2: Click on system user (This System MAYUR is System User Name)</vt:lpstr>
      <vt:lpstr>Step 3: click on appdata folder</vt:lpstr>
      <vt:lpstr>Step 4: click on roaming folder</vt:lpstr>
      <vt:lpstr>Step 5: click on Mozilla folder</vt:lpstr>
      <vt:lpstr>Step 6: click on firefox folder</vt:lpstr>
      <vt:lpstr>Step 7: click on profile folder</vt:lpstr>
      <vt:lpstr>Step 8: click on i7ohums2.default folder</vt:lpstr>
      <vt:lpstr>STEP 9: View all details of Mozilla Firefox</vt:lpstr>
      <vt:lpstr>PowerPoint Presentation</vt:lpstr>
      <vt:lpstr>history path of internet explorer browser</vt:lpstr>
      <vt:lpstr>Step 1: open c drive and click on users folder</vt:lpstr>
      <vt:lpstr>Step 2: Click on system user (This System MAYUR is System User Name)</vt:lpstr>
      <vt:lpstr>Step 3: click on appdata folder</vt:lpstr>
      <vt:lpstr>Step 4: click on local folder</vt:lpstr>
      <vt:lpstr>Step 5: click on microsoft folder</vt:lpstr>
      <vt:lpstr>Step 6: click on windows</vt:lpstr>
      <vt:lpstr>Step 7: View all details of Internet Explorer</vt:lpstr>
      <vt:lpstr>PowerPoint Presentation</vt:lpstr>
      <vt:lpstr>history path of apple safari</vt:lpstr>
      <vt:lpstr>Step 1: open c drive and click on users folder</vt:lpstr>
      <vt:lpstr>Step 2: Click on system user (This System MAYUR is System User Name) </vt:lpstr>
      <vt:lpstr>Step 3: click on appdata folder</vt:lpstr>
      <vt:lpstr>Step 4: click on roaming folder</vt:lpstr>
      <vt:lpstr>Step 5: click on apple computer folder</vt:lpstr>
      <vt:lpstr>Step 6: click on safari folder</vt:lpstr>
      <vt:lpstr>STEP 7: View all details of Apple Safari</vt:lpstr>
      <vt:lpstr>File path Locations of Internet Browsers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path of Microsoft edge</vt:lpstr>
      <vt:lpstr>Step 1: open c drive and click on users folder</vt:lpstr>
      <vt:lpstr>Step 2: Click on system user (This System MAYUR is System User Name)</vt:lpstr>
      <vt:lpstr>Step 3: click on Appdata folder</vt:lpstr>
      <vt:lpstr>Step 4: click on local folder</vt:lpstr>
      <vt:lpstr>Step 5: click on package folder</vt:lpstr>
      <vt:lpstr>Step 6: click on microsoft.microsoftedge folder</vt:lpstr>
      <vt:lpstr>Step 7: click on ac folder</vt:lpstr>
      <vt:lpstr>Step 8: click on microsoftedge folder</vt:lpstr>
      <vt:lpstr>Step 9: click on User folder</vt:lpstr>
      <vt:lpstr>Step 10: click on default folder</vt:lpstr>
      <vt:lpstr>Step 11: click on datastore folder</vt:lpstr>
      <vt:lpstr>Step 12: click on data folder</vt:lpstr>
      <vt:lpstr>Step 13: click on nouser1 folder</vt:lpstr>
      <vt:lpstr>Step 14: click on 120712-0049 folder</vt:lpstr>
      <vt:lpstr>Step 15: click on dbstore folder</vt:lpstr>
      <vt:lpstr>Step 16: click on Logfiles folder</vt:lpstr>
      <vt:lpstr>Step 17: View all details of Microsoft Edge History</vt:lpstr>
      <vt:lpstr> Method 2: Using browsing history               Type II- Using Browser Cookies</vt:lpstr>
      <vt:lpstr>Step 1: Go to settings</vt:lpstr>
      <vt:lpstr>Step 2: click on advanced</vt:lpstr>
      <vt:lpstr>Step 3: click on content settings</vt:lpstr>
      <vt:lpstr>Step 4: click on cookies</vt:lpstr>
      <vt:lpstr>Step 5: get cookies stored in system</vt:lpstr>
      <vt:lpstr>PowerPoint Presentation</vt:lpstr>
      <vt:lpstr>Step 2: click on privacy</vt:lpstr>
      <vt:lpstr>Step 3: click on remove individual cookies</vt:lpstr>
      <vt:lpstr>Step 4: click on cookies to get more information</vt:lpstr>
      <vt:lpstr>Step 1: go to settings</vt:lpstr>
      <vt:lpstr>Step 2: click on internet options</vt:lpstr>
      <vt:lpstr>Step 3: click on settings</vt:lpstr>
      <vt:lpstr>Step 4: click on view files</vt:lpstr>
      <vt:lpstr>Step 5: view all cache stored in system</vt:lpstr>
      <vt:lpstr>Step 1: go to settings</vt:lpstr>
      <vt:lpstr>Step 2: click on privacy &amp; security</vt:lpstr>
      <vt:lpstr>Step 3: find cookies option and click on All cookies and site data </vt:lpstr>
      <vt:lpstr>Step 4: see all cookies information</vt:lpstr>
      <vt:lpstr>Step 1: go to edit menu and click on preferences</vt:lpstr>
      <vt:lpstr>Step 2: click on privacy</vt:lpstr>
      <vt:lpstr>Step 3: click on details</vt:lpstr>
      <vt:lpstr>Step 4: view all cache stored in system</vt:lpstr>
      <vt:lpstr>Step 1: click on settings</vt:lpstr>
      <vt:lpstr>Step 2: click on f12 developer tools</vt:lpstr>
      <vt:lpstr>Step 3: go to debugger tab </vt:lpstr>
      <vt:lpstr>Step 4: click on debugger menu</vt:lpstr>
      <vt:lpstr>Step 5: click on cookies</vt:lpstr>
      <vt:lpstr>Step 6: view all cookies stored in system</vt:lpstr>
      <vt:lpstr>Recover History From Google Account -</vt:lpstr>
      <vt:lpstr>Step 1: type in url bar myactivity.google.com/myactivity</vt:lpstr>
      <vt:lpstr>Step 2: view all user activity details in day by day format</vt:lpstr>
      <vt:lpstr>Statement of the problem</vt:lpstr>
      <vt:lpstr>Propose System Diagram</vt:lpstr>
      <vt:lpstr>Propose System Modules</vt:lpstr>
      <vt:lpstr>References</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Browser Forensics</dc:title>
  <dc:creator>MAYUR</dc:creator>
  <cp:lastModifiedBy>MAYUR</cp:lastModifiedBy>
  <cp:revision>108</cp:revision>
  <dcterms:created xsi:type="dcterms:W3CDTF">2017-09-21T07:52:50Z</dcterms:created>
  <dcterms:modified xsi:type="dcterms:W3CDTF">2017-11-08T09:04:57Z</dcterms:modified>
</cp:coreProperties>
</file>